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1" r:id="rId3"/>
    <p:sldId id="259" r:id="rId4"/>
    <p:sldId id="258" r:id="rId5"/>
    <p:sldId id="273" r:id="rId6"/>
    <p:sldId id="270" r:id="rId7"/>
    <p:sldId id="271" r:id="rId8"/>
    <p:sldId id="272" r:id="rId9"/>
    <p:sldId id="268" r:id="rId10"/>
    <p:sldId id="269" r:id="rId11"/>
    <p:sldId id="263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FEE559-30DA-48F3-B7EC-78C45C51E78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F36272A-CCCF-4C05-A371-A23AD36E30EB}">
      <dgm:prSet phldrT="[Text]"/>
      <dgm:spPr/>
      <dgm:t>
        <a:bodyPr/>
        <a:lstStyle/>
        <a:p>
          <a:r>
            <a:rPr lang="en-US" dirty="0" smtClean="0"/>
            <a:t>Actual Data</a:t>
          </a:r>
          <a:endParaRPr lang="en-US" dirty="0"/>
        </a:p>
      </dgm:t>
    </dgm:pt>
    <dgm:pt modelId="{7624A526-1A9E-482E-A5DA-B4D6C96FB223}" type="parTrans" cxnId="{612027BB-8EAA-42F9-8309-EB8A13E645AF}">
      <dgm:prSet/>
      <dgm:spPr/>
      <dgm:t>
        <a:bodyPr/>
        <a:lstStyle/>
        <a:p>
          <a:endParaRPr lang="en-US"/>
        </a:p>
      </dgm:t>
    </dgm:pt>
    <dgm:pt modelId="{F888C456-EB6F-4C64-9B72-9886C39CC8D0}" type="sibTrans" cxnId="{612027BB-8EAA-42F9-8309-EB8A13E645AF}">
      <dgm:prSet/>
      <dgm:spPr/>
      <dgm:t>
        <a:bodyPr/>
        <a:lstStyle/>
        <a:p>
          <a:endParaRPr lang="en-US"/>
        </a:p>
      </dgm:t>
    </dgm:pt>
    <dgm:pt modelId="{2EF175BE-6322-49EE-A0DB-508F707D3928}">
      <dgm:prSet phldrT="[Text]"/>
      <dgm:spPr/>
      <dgm:t>
        <a:bodyPr/>
        <a:lstStyle/>
        <a:p>
          <a:r>
            <a:rPr lang="en-US" dirty="0" smtClean="0"/>
            <a:t>Examine environmental variables</a:t>
          </a:r>
          <a:endParaRPr lang="en-US" dirty="0"/>
        </a:p>
      </dgm:t>
    </dgm:pt>
    <dgm:pt modelId="{7D42A01B-6E7A-4A71-9A16-5C8E747C116C}" type="parTrans" cxnId="{DB91615C-3517-42FF-B593-2A4EE03B42B0}">
      <dgm:prSet/>
      <dgm:spPr/>
      <dgm:t>
        <a:bodyPr/>
        <a:lstStyle/>
        <a:p>
          <a:endParaRPr lang="en-US"/>
        </a:p>
      </dgm:t>
    </dgm:pt>
    <dgm:pt modelId="{3F4237D6-859E-4CE0-B0F5-B4B61F11143E}" type="sibTrans" cxnId="{DB91615C-3517-42FF-B593-2A4EE03B42B0}">
      <dgm:prSet/>
      <dgm:spPr/>
      <dgm:t>
        <a:bodyPr/>
        <a:lstStyle/>
        <a:p>
          <a:endParaRPr lang="en-US"/>
        </a:p>
      </dgm:t>
    </dgm:pt>
    <dgm:pt modelId="{34FDC286-B58C-4FDC-A38B-1E682D5F7234}">
      <dgm:prSet phldrT="[Text]"/>
      <dgm:spPr/>
      <dgm:t>
        <a:bodyPr/>
        <a:lstStyle/>
        <a:p>
          <a:r>
            <a:rPr lang="en-US" dirty="0" smtClean="0"/>
            <a:t>Predicted data!</a:t>
          </a:r>
          <a:endParaRPr lang="en-US" dirty="0"/>
        </a:p>
      </dgm:t>
    </dgm:pt>
    <dgm:pt modelId="{47506CD8-C49B-4699-A33E-3175BABB5974}" type="parTrans" cxnId="{02667CB6-95AD-41FB-9E63-F8ED05C269AA}">
      <dgm:prSet/>
      <dgm:spPr/>
      <dgm:t>
        <a:bodyPr/>
        <a:lstStyle/>
        <a:p>
          <a:endParaRPr lang="en-US"/>
        </a:p>
      </dgm:t>
    </dgm:pt>
    <dgm:pt modelId="{63A2322D-1C74-4B79-A791-B03E0EEBBE34}" type="sibTrans" cxnId="{02667CB6-95AD-41FB-9E63-F8ED05C269AA}">
      <dgm:prSet/>
      <dgm:spPr/>
      <dgm:t>
        <a:bodyPr/>
        <a:lstStyle/>
        <a:p>
          <a:endParaRPr lang="en-US"/>
        </a:p>
      </dgm:t>
    </dgm:pt>
    <dgm:pt modelId="{DC1B1BB1-3DE7-486C-AC30-EE185A043EB6}">
      <dgm:prSet/>
      <dgm:spPr/>
      <dgm:t>
        <a:bodyPr/>
        <a:lstStyle/>
        <a:p>
          <a:r>
            <a:rPr lang="en-US" dirty="0" smtClean="0"/>
            <a:t>BIOMOD2</a:t>
          </a:r>
          <a:endParaRPr lang="en-US" dirty="0"/>
        </a:p>
      </dgm:t>
    </dgm:pt>
    <dgm:pt modelId="{CA37F031-6C41-415C-A600-3A29A1930CEF}" type="parTrans" cxnId="{1A1C117D-EA07-4E5C-86F0-AE0FD6FD3AFD}">
      <dgm:prSet/>
      <dgm:spPr/>
      <dgm:t>
        <a:bodyPr/>
        <a:lstStyle/>
        <a:p>
          <a:endParaRPr lang="en-US"/>
        </a:p>
      </dgm:t>
    </dgm:pt>
    <dgm:pt modelId="{4199060D-D8E9-497A-86F6-861BE072E631}" type="sibTrans" cxnId="{1A1C117D-EA07-4E5C-86F0-AE0FD6FD3AFD}">
      <dgm:prSet/>
      <dgm:spPr/>
      <dgm:t>
        <a:bodyPr/>
        <a:lstStyle/>
        <a:p>
          <a:endParaRPr lang="en-US"/>
        </a:p>
      </dgm:t>
    </dgm:pt>
    <dgm:pt modelId="{31B1E0CD-3905-442A-AC2B-2F6B73873457}" type="pres">
      <dgm:prSet presAssocID="{22FEE559-30DA-48F3-B7EC-78C45C51E78B}" presName="Name0" presStyleCnt="0">
        <dgm:presLayoutVars>
          <dgm:dir/>
          <dgm:resizeHandles val="exact"/>
        </dgm:presLayoutVars>
      </dgm:prSet>
      <dgm:spPr/>
    </dgm:pt>
    <dgm:pt modelId="{4045CADB-DB2E-465C-980E-8D55F97E444B}" type="pres">
      <dgm:prSet presAssocID="{6F36272A-CCCF-4C05-A371-A23AD36E30E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A3468-3AFC-4182-99B3-6D60F94DB155}" type="pres">
      <dgm:prSet presAssocID="{F888C456-EB6F-4C64-9B72-9886C39CC8D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2CABC4E-8A8A-4E6F-B027-D3051A8EC0EA}" type="pres">
      <dgm:prSet presAssocID="{F888C456-EB6F-4C64-9B72-9886C39CC8D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83AFA09-4481-4297-BDB4-A1C4F37FE4F9}" type="pres">
      <dgm:prSet presAssocID="{DC1B1BB1-3DE7-486C-AC30-EE185A043E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CFD89-84C7-4C3B-B56E-C8E8C0FC7AE4}" type="pres">
      <dgm:prSet presAssocID="{4199060D-D8E9-497A-86F6-861BE072E63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5BFB9B8-3338-4E25-939E-F8C5D0864EC4}" type="pres">
      <dgm:prSet presAssocID="{4199060D-D8E9-497A-86F6-861BE072E63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263D2B9-FD5D-438F-855D-50D8C3CD053E}" type="pres">
      <dgm:prSet presAssocID="{2EF175BE-6322-49EE-A0DB-508F707D392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FED5C-2629-40A5-96E9-0A7523179C19}" type="pres">
      <dgm:prSet presAssocID="{3F4237D6-859E-4CE0-B0F5-B4B61F11143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F0032C15-14B4-4E9C-9EC2-0E0848D19153}" type="pres">
      <dgm:prSet presAssocID="{3F4237D6-859E-4CE0-B0F5-B4B61F11143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159088B-E49C-46E9-833D-40ABC8CD95AB}" type="pres">
      <dgm:prSet presAssocID="{34FDC286-B58C-4FDC-A38B-1E682D5F723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559AAB-6FB3-420A-A4F1-A23039367332}" type="presOf" srcId="{4199060D-D8E9-497A-86F6-861BE072E631}" destId="{8E8CFD89-84C7-4C3B-B56E-C8E8C0FC7AE4}" srcOrd="0" destOrd="0" presId="urn:microsoft.com/office/officeart/2005/8/layout/process1"/>
    <dgm:cxn modelId="{3BA85896-900B-4F87-B6BA-CD756445B611}" type="presOf" srcId="{F888C456-EB6F-4C64-9B72-9886C39CC8D0}" destId="{397A3468-3AFC-4182-99B3-6D60F94DB155}" srcOrd="0" destOrd="0" presId="urn:microsoft.com/office/officeart/2005/8/layout/process1"/>
    <dgm:cxn modelId="{85629B6E-62B2-4FA3-83D8-85E547207559}" type="presOf" srcId="{2EF175BE-6322-49EE-A0DB-508F707D3928}" destId="{3263D2B9-FD5D-438F-855D-50D8C3CD053E}" srcOrd="0" destOrd="0" presId="urn:microsoft.com/office/officeart/2005/8/layout/process1"/>
    <dgm:cxn modelId="{FF878DB0-2014-4FF5-B09C-8AAE5945BA80}" type="presOf" srcId="{6F36272A-CCCF-4C05-A371-A23AD36E30EB}" destId="{4045CADB-DB2E-465C-980E-8D55F97E444B}" srcOrd="0" destOrd="0" presId="urn:microsoft.com/office/officeart/2005/8/layout/process1"/>
    <dgm:cxn modelId="{E7AFBB65-261F-43CD-82BD-063A4E5F114F}" type="presOf" srcId="{4199060D-D8E9-497A-86F6-861BE072E631}" destId="{A5BFB9B8-3338-4E25-939E-F8C5D0864EC4}" srcOrd="1" destOrd="0" presId="urn:microsoft.com/office/officeart/2005/8/layout/process1"/>
    <dgm:cxn modelId="{DFABA300-47ED-4545-BB0C-C23B77DD68E1}" type="presOf" srcId="{34FDC286-B58C-4FDC-A38B-1E682D5F7234}" destId="{8159088B-E49C-46E9-833D-40ABC8CD95AB}" srcOrd="0" destOrd="0" presId="urn:microsoft.com/office/officeart/2005/8/layout/process1"/>
    <dgm:cxn modelId="{4440402C-27ED-4E39-9FF0-F96DEF8D2145}" type="presOf" srcId="{DC1B1BB1-3DE7-486C-AC30-EE185A043EB6}" destId="{C83AFA09-4481-4297-BDB4-A1C4F37FE4F9}" srcOrd="0" destOrd="0" presId="urn:microsoft.com/office/officeart/2005/8/layout/process1"/>
    <dgm:cxn modelId="{DB91615C-3517-42FF-B593-2A4EE03B42B0}" srcId="{22FEE559-30DA-48F3-B7EC-78C45C51E78B}" destId="{2EF175BE-6322-49EE-A0DB-508F707D3928}" srcOrd="2" destOrd="0" parTransId="{7D42A01B-6E7A-4A71-9A16-5C8E747C116C}" sibTransId="{3F4237D6-859E-4CE0-B0F5-B4B61F11143E}"/>
    <dgm:cxn modelId="{612027BB-8EAA-42F9-8309-EB8A13E645AF}" srcId="{22FEE559-30DA-48F3-B7EC-78C45C51E78B}" destId="{6F36272A-CCCF-4C05-A371-A23AD36E30EB}" srcOrd="0" destOrd="0" parTransId="{7624A526-1A9E-482E-A5DA-B4D6C96FB223}" sibTransId="{F888C456-EB6F-4C64-9B72-9886C39CC8D0}"/>
    <dgm:cxn modelId="{1A1C117D-EA07-4E5C-86F0-AE0FD6FD3AFD}" srcId="{22FEE559-30DA-48F3-B7EC-78C45C51E78B}" destId="{DC1B1BB1-3DE7-486C-AC30-EE185A043EB6}" srcOrd="1" destOrd="0" parTransId="{CA37F031-6C41-415C-A600-3A29A1930CEF}" sibTransId="{4199060D-D8E9-497A-86F6-861BE072E631}"/>
    <dgm:cxn modelId="{02667CB6-95AD-41FB-9E63-F8ED05C269AA}" srcId="{22FEE559-30DA-48F3-B7EC-78C45C51E78B}" destId="{34FDC286-B58C-4FDC-A38B-1E682D5F7234}" srcOrd="3" destOrd="0" parTransId="{47506CD8-C49B-4699-A33E-3175BABB5974}" sibTransId="{63A2322D-1C74-4B79-A791-B03E0EEBBE34}"/>
    <dgm:cxn modelId="{5B006F45-D152-480E-A61E-C9CC9627A577}" type="presOf" srcId="{3F4237D6-859E-4CE0-B0F5-B4B61F11143E}" destId="{B4AFED5C-2629-40A5-96E9-0A7523179C19}" srcOrd="0" destOrd="0" presId="urn:microsoft.com/office/officeart/2005/8/layout/process1"/>
    <dgm:cxn modelId="{6AF98CA4-02C6-46EB-9F88-34494945A38F}" type="presOf" srcId="{22FEE559-30DA-48F3-B7EC-78C45C51E78B}" destId="{31B1E0CD-3905-442A-AC2B-2F6B73873457}" srcOrd="0" destOrd="0" presId="urn:microsoft.com/office/officeart/2005/8/layout/process1"/>
    <dgm:cxn modelId="{25E58DFC-51FB-4BFB-B994-89C610AE8BBD}" type="presOf" srcId="{F888C456-EB6F-4C64-9B72-9886C39CC8D0}" destId="{C2CABC4E-8A8A-4E6F-B027-D3051A8EC0EA}" srcOrd="1" destOrd="0" presId="urn:microsoft.com/office/officeart/2005/8/layout/process1"/>
    <dgm:cxn modelId="{96945B13-FCD9-45EE-BA92-4C94CE574F60}" type="presOf" srcId="{3F4237D6-859E-4CE0-B0F5-B4B61F11143E}" destId="{F0032C15-14B4-4E9C-9EC2-0E0848D19153}" srcOrd="1" destOrd="0" presId="urn:microsoft.com/office/officeart/2005/8/layout/process1"/>
    <dgm:cxn modelId="{950FE5B1-DFD9-4943-96C7-1B15BDDFC445}" type="presParOf" srcId="{31B1E0CD-3905-442A-AC2B-2F6B73873457}" destId="{4045CADB-DB2E-465C-980E-8D55F97E444B}" srcOrd="0" destOrd="0" presId="urn:microsoft.com/office/officeart/2005/8/layout/process1"/>
    <dgm:cxn modelId="{9EE27450-B72C-4235-AA05-4C3323E39DAB}" type="presParOf" srcId="{31B1E0CD-3905-442A-AC2B-2F6B73873457}" destId="{397A3468-3AFC-4182-99B3-6D60F94DB155}" srcOrd="1" destOrd="0" presId="urn:microsoft.com/office/officeart/2005/8/layout/process1"/>
    <dgm:cxn modelId="{A4F311C0-E90D-4302-8A20-5B528B05EBF1}" type="presParOf" srcId="{397A3468-3AFC-4182-99B3-6D60F94DB155}" destId="{C2CABC4E-8A8A-4E6F-B027-D3051A8EC0EA}" srcOrd="0" destOrd="0" presId="urn:microsoft.com/office/officeart/2005/8/layout/process1"/>
    <dgm:cxn modelId="{E07EF676-9C63-4E0A-AA76-465D871167EB}" type="presParOf" srcId="{31B1E0CD-3905-442A-AC2B-2F6B73873457}" destId="{C83AFA09-4481-4297-BDB4-A1C4F37FE4F9}" srcOrd="2" destOrd="0" presId="urn:microsoft.com/office/officeart/2005/8/layout/process1"/>
    <dgm:cxn modelId="{CB6E3105-A3BC-4674-88DD-FB73C7AA69E7}" type="presParOf" srcId="{31B1E0CD-3905-442A-AC2B-2F6B73873457}" destId="{8E8CFD89-84C7-4C3B-B56E-C8E8C0FC7AE4}" srcOrd="3" destOrd="0" presId="urn:microsoft.com/office/officeart/2005/8/layout/process1"/>
    <dgm:cxn modelId="{BA254736-B9F2-42EA-81B0-E4A64D9C7E12}" type="presParOf" srcId="{8E8CFD89-84C7-4C3B-B56E-C8E8C0FC7AE4}" destId="{A5BFB9B8-3338-4E25-939E-F8C5D0864EC4}" srcOrd="0" destOrd="0" presId="urn:microsoft.com/office/officeart/2005/8/layout/process1"/>
    <dgm:cxn modelId="{959A410C-0697-47C2-8B13-E8EB1DDC9F44}" type="presParOf" srcId="{31B1E0CD-3905-442A-AC2B-2F6B73873457}" destId="{3263D2B9-FD5D-438F-855D-50D8C3CD053E}" srcOrd="4" destOrd="0" presId="urn:microsoft.com/office/officeart/2005/8/layout/process1"/>
    <dgm:cxn modelId="{A15F4B0B-95F1-4809-9A75-18D5F6B06E83}" type="presParOf" srcId="{31B1E0CD-3905-442A-AC2B-2F6B73873457}" destId="{B4AFED5C-2629-40A5-96E9-0A7523179C19}" srcOrd="5" destOrd="0" presId="urn:microsoft.com/office/officeart/2005/8/layout/process1"/>
    <dgm:cxn modelId="{0AD19298-6E99-47A5-B47E-14450F9FD330}" type="presParOf" srcId="{B4AFED5C-2629-40A5-96E9-0A7523179C19}" destId="{F0032C15-14B4-4E9C-9EC2-0E0848D19153}" srcOrd="0" destOrd="0" presId="urn:microsoft.com/office/officeart/2005/8/layout/process1"/>
    <dgm:cxn modelId="{3AE14037-1CF1-4432-B417-50D09F53ECDB}" type="presParOf" srcId="{31B1E0CD-3905-442A-AC2B-2F6B73873457}" destId="{8159088B-E49C-46E9-833D-40ABC8CD95AB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5CADB-DB2E-465C-980E-8D55F97E444B}">
      <dsp:nvSpPr>
        <dsp:cNvPr id="0" name=""/>
        <dsp:cNvSpPr/>
      </dsp:nvSpPr>
      <dsp:spPr>
        <a:xfrm>
          <a:off x="4018" y="2787625"/>
          <a:ext cx="1756916" cy="1054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Actual Data</a:t>
          </a:r>
          <a:endParaRPr lang="en-US" sz="1900" kern="1200" dirty="0"/>
        </a:p>
      </dsp:txBody>
      <dsp:txXfrm>
        <a:off x="34893" y="2818500"/>
        <a:ext cx="1695166" cy="992399"/>
      </dsp:txXfrm>
    </dsp:sp>
    <dsp:sp modelId="{397A3468-3AFC-4182-99B3-6D60F94DB155}">
      <dsp:nvSpPr>
        <dsp:cNvPr id="0" name=""/>
        <dsp:cNvSpPr/>
      </dsp:nvSpPr>
      <dsp:spPr>
        <a:xfrm>
          <a:off x="1936625" y="3096842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936625" y="3183985"/>
        <a:ext cx="260726" cy="261429"/>
      </dsp:txXfrm>
    </dsp:sp>
    <dsp:sp modelId="{C83AFA09-4481-4297-BDB4-A1C4F37FE4F9}">
      <dsp:nvSpPr>
        <dsp:cNvPr id="0" name=""/>
        <dsp:cNvSpPr/>
      </dsp:nvSpPr>
      <dsp:spPr>
        <a:xfrm>
          <a:off x="2463700" y="2787625"/>
          <a:ext cx="1756916" cy="1054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BIOMOD2</a:t>
          </a:r>
          <a:endParaRPr lang="en-US" sz="1900" kern="1200" dirty="0"/>
        </a:p>
      </dsp:txBody>
      <dsp:txXfrm>
        <a:off x="2494575" y="2818500"/>
        <a:ext cx="1695166" cy="992399"/>
      </dsp:txXfrm>
    </dsp:sp>
    <dsp:sp modelId="{8E8CFD89-84C7-4C3B-B56E-C8E8C0FC7AE4}">
      <dsp:nvSpPr>
        <dsp:cNvPr id="0" name=""/>
        <dsp:cNvSpPr/>
      </dsp:nvSpPr>
      <dsp:spPr>
        <a:xfrm>
          <a:off x="4396308" y="3096842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396308" y="3183985"/>
        <a:ext cx="260726" cy="261429"/>
      </dsp:txXfrm>
    </dsp:sp>
    <dsp:sp modelId="{3263D2B9-FD5D-438F-855D-50D8C3CD053E}">
      <dsp:nvSpPr>
        <dsp:cNvPr id="0" name=""/>
        <dsp:cNvSpPr/>
      </dsp:nvSpPr>
      <dsp:spPr>
        <a:xfrm>
          <a:off x="4923383" y="2787625"/>
          <a:ext cx="1756916" cy="1054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Examine environmental variables</a:t>
          </a:r>
          <a:endParaRPr lang="en-US" sz="1900" kern="1200" dirty="0"/>
        </a:p>
      </dsp:txBody>
      <dsp:txXfrm>
        <a:off x="4954258" y="2818500"/>
        <a:ext cx="1695166" cy="992399"/>
      </dsp:txXfrm>
    </dsp:sp>
    <dsp:sp modelId="{B4AFED5C-2629-40A5-96E9-0A7523179C19}">
      <dsp:nvSpPr>
        <dsp:cNvPr id="0" name=""/>
        <dsp:cNvSpPr/>
      </dsp:nvSpPr>
      <dsp:spPr>
        <a:xfrm>
          <a:off x="6855990" y="3096842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6855990" y="3183985"/>
        <a:ext cx="260726" cy="261429"/>
      </dsp:txXfrm>
    </dsp:sp>
    <dsp:sp modelId="{8159088B-E49C-46E9-833D-40ABC8CD95AB}">
      <dsp:nvSpPr>
        <dsp:cNvPr id="0" name=""/>
        <dsp:cNvSpPr/>
      </dsp:nvSpPr>
      <dsp:spPr>
        <a:xfrm>
          <a:off x="7383065" y="2787625"/>
          <a:ext cx="1756916" cy="1054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Predicted data!</a:t>
          </a:r>
          <a:endParaRPr lang="en-US" sz="1900" kern="1200" dirty="0"/>
        </a:p>
      </dsp:txBody>
      <dsp:txXfrm>
        <a:off x="7413940" y="2818500"/>
        <a:ext cx="1695166" cy="992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618A7-1317-4AC3-849A-D7F28332A9DD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4351C-9735-4EFA-980D-14EAC236D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0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351C-9735-4EFA-980D-14EAC236DF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2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C6E0B78-0DAF-42B1-A580-58587A16423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A9933E2-F78D-4441-BCD0-36CAC6503B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43000"/>
            <a:ext cx="7315200" cy="2595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Importance of Biogeography in Determining Species Response to Climate Change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33800"/>
            <a:ext cx="7315200" cy="4572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Caitlin A. Chapman, Neil S. Cobb 2015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5181600"/>
            <a:ext cx="114106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6013885"/>
            <a:ext cx="1971675" cy="69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434" y="4073009"/>
            <a:ext cx="5350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Merriam-Powell Center for Environmental Research and Department of Biological Sciences, Northern Arizona University, Flagstaff, AZ 86011</a:t>
            </a:r>
          </a:p>
        </p:txBody>
      </p:sp>
    </p:spTree>
    <p:extLst>
      <p:ext uri="{BB962C8B-B14F-4D97-AF65-F5344CB8AC3E}">
        <p14:creationId xmlns:p14="http://schemas.microsoft.com/office/powerpoint/2010/main" val="27631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0"/>
            <a:ext cx="2209800" cy="115409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3" descr="S:\Pardosa\utahensis\out\Current2080sComparisonCP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2425" y="2150507"/>
            <a:ext cx="3743325" cy="378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1781175"/>
            <a:ext cx="1514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utahensis</a:t>
            </a:r>
            <a:endParaRPr lang="en-US" b="1" i="1" dirty="0">
              <a:solidFill>
                <a:schemeClr val="tx2"/>
              </a:solidFill>
            </a:endParaRPr>
          </a:p>
        </p:txBody>
      </p:sp>
      <p:pic>
        <p:nvPicPr>
          <p:cNvPr id="7" name="Picture 3" descr="S:\Pardosa\yavapa\out\Current2080sComparisonCP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00549" y="2150506"/>
            <a:ext cx="3752851" cy="379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1781175"/>
            <a:ext cx="1219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yavapa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423" y="1171575"/>
            <a:ext cx="3962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Colorado Plateau Species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42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97% Habitat loss</a:t>
            </a:r>
            <a:br>
              <a:rPr lang="en-US" dirty="0" smtClean="0"/>
            </a:br>
            <a:r>
              <a:rPr lang="en-US" dirty="0" smtClean="0"/>
              <a:t>3% Retention</a:t>
            </a:r>
          </a:p>
          <a:p>
            <a:r>
              <a:rPr lang="en-US" dirty="0" smtClean="0"/>
              <a:t>0% Gain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04141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91% Habitat loss</a:t>
            </a:r>
            <a:br>
              <a:rPr lang="en-US" dirty="0" smtClean="0"/>
            </a:br>
            <a:r>
              <a:rPr lang="en-US" dirty="0" smtClean="0"/>
              <a:t>8% Retention</a:t>
            </a:r>
          </a:p>
          <a:p>
            <a:r>
              <a:rPr lang="en-US" dirty="0" smtClean="0"/>
              <a:t>1% Gain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1145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94% Habitat loss</a:t>
            </a:r>
            <a:br>
              <a:rPr lang="en-US" dirty="0" smtClean="0"/>
            </a:br>
            <a:r>
              <a:rPr lang="en-US" dirty="0" smtClean="0"/>
              <a:t>5.5% Retention</a:t>
            </a:r>
          </a:p>
          <a:p>
            <a:r>
              <a:rPr lang="en-US" dirty="0" smtClean="0"/>
              <a:t>.5% Gain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21041" y="622060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AVG: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352423" y="24824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RED = HABITAT LOSS</a:t>
            </a:r>
          </a:p>
          <a:p>
            <a:r>
              <a:rPr lang="en-US" b="1" dirty="0"/>
              <a:t>PURPLE = HABITAT RETENTION</a:t>
            </a:r>
          </a:p>
          <a:p>
            <a:r>
              <a:rPr lang="en-US" b="1" dirty="0"/>
              <a:t>BLUE = HABITAT GAIN</a:t>
            </a:r>
          </a:p>
        </p:txBody>
      </p:sp>
    </p:spTree>
    <p:extLst>
      <p:ext uri="{BB962C8B-B14F-4D97-AF65-F5344CB8AC3E}">
        <p14:creationId xmlns:p14="http://schemas.microsoft.com/office/powerpoint/2010/main" val="25219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S:\Pardosa\groenlandica\out\Current2080sComparisonCP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10075" y="2150507"/>
            <a:ext cx="3609975" cy="379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T:\Pardosa\coloradensis\out\Current2080sComparisonCP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7174" y="2150507"/>
            <a:ext cx="3762375" cy="379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0"/>
            <a:ext cx="2209800" cy="115409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781175"/>
            <a:ext cx="1860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coloradensis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81175"/>
            <a:ext cx="187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groenlandica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423" y="1171575"/>
            <a:ext cx="3809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Rocky Mountain Species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42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52% Habitat loss</a:t>
            </a:r>
            <a:br>
              <a:rPr lang="en-US" dirty="0" smtClean="0"/>
            </a:br>
            <a:r>
              <a:rPr lang="en-US" dirty="0" smtClean="0"/>
              <a:t>47% Retention</a:t>
            </a:r>
          </a:p>
          <a:p>
            <a:r>
              <a:rPr lang="en-US" dirty="0" smtClean="0"/>
              <a:t>0.24% Gain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04141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62% Habitat loss</a:t>
            </a:r>
            <a:br>
              <a:rPr lang="en-US" dirty="0" smtClean="0"/>
            </a:br>
            <a:r>
              <a:rPr lang="en-US" dirty="0" smtClean="0"/>
              <a:t>37% Retention</a:t>
            </a:r>
          </a:p>
          <a:p>
            <a:r>
              <a:rPr lang="en-US" dirty="0"/>
              <a:t>1</a:t>
            </a:r>
            <a:r>
              <a:rPr lang="en-US" dirty="0" smtClean="0"/>
              <a:t>% Gain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1145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57% Habitat loss</a:t>
            </a:r>
            <a:br>
              <a:rPr lang="en-US" dirty="0" smtClean="0"/>
            </a:br>
            <a:r>
              <a:rPr lang="en-US" dirty="0" smtClean="0"/>
              <a:t>42% Retention</a:t>
            </a:r>
          </a:p>
          <a:p>
            <a:r>
              <a:rPr lang="en-US" dirty="0" smtClean="0"/>
              <a:t>.62% Gain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21041" y="6220600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AVG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2423" y="24824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RED = HABITAT LOSS</a:t>
            </a:r>
          </a:p>
          <a:p>
            <a:r>
              <a:rPr lang="en-US" b="1" dirty="0"/>
              <a:t>PURPLE = HABITAT RETENTION</a:t>
            </a:r>
          </a:p>
          <a:p>
            <a:r>
              <a:rPr lang="en-US" b="1" dirty="0"/>
              <a:t>BLUE = HABITAT GAIN</a:t>
            </a:r>
          </a:p>
        </p:txBody>
      </p:sp>
    </p:spTree>
    <p:extLst>
      <p:ext uri="{BB962C8B-B14F-4D97-AF65-F5344CB8AC3E}">
        <p14:creationId xmlns:p14="http://schemas.microsoft.com/office/powerpoint/2010/main" val="24598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S:\Pardosa\orophila\Current2080sComparisonCP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2400" y="2075239"/>
            <a:ext cx="3667125" cy="387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0"/>
            <a:ext cx="2209800" cy="115409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2423" y="1771650"/>
            <a:ext cx="134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orophila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81175"/>
            <a:ext cx="10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P. sierra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423" y="1171575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Southwest Species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42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86% Habitat loss</a:t>
            </a:r>
            <a:br>
              <a:rPr lang="en-US" dirty="0" smtClean="0"/>
            </a:br>
            <a:r>
              <a:rPr lang="en-US" dirty="0" smtClean="0"/>
              <a:t>11% Retention</a:t>
            </a:r>
          </a:p>
          <a:p>
            <a:r>
              <a:rPr lang="en-US" dirty="0"/>
              <a:t>3</a:t>
            </a:r>
            <a:r>
              <a:rPr lang="en-US" dirty="0" smtClean="0"/>
              <a:t>% Gain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04141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66% Habitat loss</a:t>
            </a:r>
            <a:br>
              <a:rPr lang="en-US" dirty="0" smtClean="0"/>
            </a:br>
            <a:r>
              <a:rPr lang="en-US" dirty="0" smtClean="0"/>
              <a:t>19% Retention</a:t>
            </a:r>
          </a:p>
          <a:p>
            <a:r>
              <a:rPr lang="en-US" dirty="0" smtClean="0"/>
              <a:t>15% Gain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11453" y="5943601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76% Habitat loss</a:t>
            </a:r>
            <a:br>
              <a:rPr lang="en-US" dirty="0" smtClean="0"/>
            </a:br>
            <a:r>
              <a:rPr lang="en-US" dirty="0" smtClean="0"/>
              <a:t>15% Retention</a:t>
            </a:r>
          </a:p>
          <a:p>
            <a:r>
              <a:rPr lang="en-US" dirty="0"/>
              <a:t>9</a:t>
            </a:r>
            <a:r>
              <a:rPr lang="en-US" dirty="0" smtClean="0"/>
              <a:t>% Gain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21041" y="6220600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AVG:</a:t>
            </a:r>
            <a:endParaRPr lang="en-US" b="1" dirty="0"/>
          </a:p>
        </p:txBody>
      </p:sp>
      <p:pic>
        <p:nvPicPr>
          <p:cNvPr id="15" name="Picture 3" descr="S:\Pardosa\sierra\out\Current2080sComparisonCP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19600" y="2065715"/>
            <a:ext cx="3760991" cy="388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52423" y="24824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RED = HABITAT LOSS</a:t>
            </a:r>
          </a:p>
          <a:p>
            <a:r>
              <a:rPr lang="en-US" b="1" dirty="0"/>
              <a:t>PURPLE = HABITAT RETENTION</a:t>
            </a:r>
          </a:p>
          <a:p>
            <a:r>
              <a:rPr lang="en-US" b="1" dirty="0"/>
              <a:t>BLUE = HABITAT GAIN</a:t>
            </a:r>
          </a:p>
        </p:txBody>
      </p:sp>
    </p:spTree>
    <p:extLst>
      <p:ext uri="{BB962C8B-B14F-4D97-AF65-F5344CB8AC3E}">
        <p14:creationId xmlns:p14="http://schemas.microsoft.com/office/powerpoint/2010/main" val="14209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 distributed species respond… similarly</a:t>
            </a:r>
          </a:p>
          <a:p>
            <a:pPr lvl="1"/>
            <a:r>
              <a:rPr lang="en-US" dirty="0" smtClean="0"/>
              <a:t>Current distribution can predict future distribution?</a:t>
            </a:r>
          </a:p>
          <a:p>
            <a:r>
              <a:rPr lang="en-US" dirty="0" smtClean="0"/>
              <a:t>Spiders may be at great risk of habitat loss/degradation due to climate change</a:t>
            </a:r>
          </a:p>
          <a:p>
            <a:pPr lvl="1"/>
            <a:r>
              <a:rPr lang="en-US" dirty="0" smtClean="0"/>
              <a:t>What else could be?</a:t>
            </a:r>
          </a:p>
        </p:txBody>
      </p:sp>
    </p:spTree>
    <p:extLst>
      <p:ext uri="{BB962C8B-B14F-4D97-AF65-F5344CB8AC3E}">
        <p14:creationId xmlns:p14="http://schemas.microsoft.com/office/powerpoint/2010/main" val="39077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Acknowledgements:</a:t>
            </a:r>
          </a:p>
          <a:p>
            <a:pPr lvl="1"/>
            <a:r>
              <a:rPr lang="en-US" dirty="0" smtClean="0"/>
              <a:t>NASA Space </a:t>
            </a:r>
            <a:r>
              <a:rPr lang="en-US" dirty="0" smtClean="0"/>
              <a:t>Grant</a:t>
            </a:r>
          </a:p>
          <a:p>
            <a:pPr lvl="1"/>
            <a:r>
              <a:rPr lang="en-US" dirty="0" smtClean="0"/>
              <a:t>Neil Cobb</a:t>
            </a:r>
            <a:endParaRPr lang="en-US" dirty="0" smtClean="0"/>
          </a:p>
          <a:p>
            <a:pPr lvl="1"/>
            <a:r>
              <a:rPr lang="en-US" dirty="0" smtClean="0"/>
              <a:t>Lindsie McCabe</a:t>
            </a:r>
          </a:p>
          <a:p>
            <a:pPr lvl="1"/>
            <a:r>
              <a:rPr lang="en-US" dirty="0" smtClean="0"/>
              <a:t>Dr. Sandra Brantley of UNM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importance of biogeography in determining species response to climate change?</a:t>
            </a:r>
          </a:p>
          <a:p>
            <a:r>
              <a:rPr lang="en-US" dirty="0" smtClean="0"/>
              <a:t>Will species currently distributed similarly respond similarly to predicted </a:t>
            </a:r>
            <a:r>
              <a:rPr lang="en-US" dirty="0" smtClean="0"/>
              <a:t>patterns of </a:t>
            </a:r>
            <a:r>
              <a:rPr lang="en-US" dirty="0" smtClean="0"/>
              <a:t>climate change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18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BIOMOD2 – R software package</a:t>
            </a:r>
          </a:p>
          <a:p>
            <a:r>
              <a:rPr lang="en-US" dirty="0" smtClean="0"/>
              <a:t>Real occurrence </a:t>
            </a:r>
            <a:r>
              <a:rPr lang="en-US" dirty="0" smtClean="0"/>
              <a:t>data (</a:t>
            </a:r>
            <a:r>
              <a:rPr lang="en-US" dirty="0" err="1" smtClean="0"/>
              <a:t>lat</a:t>
            </a:r>
            <a:r>
              <a:rPr lang="en-US" dirty="0" smtClean="0"/>
              <a:t>, </a:t>
            </a:r>
            <a:r>
              <a:rPr lang="en-US" dirty="0" err="1" smtClean="0"/>
              <a:t>lon</a:t>
            </a:r>
            <a:r>
              <a:rPr lang="en-US" dirty="0" smtClean="0"/>
              <a:t>) </a:t>
            </a:r>
            <a:r>
              <a:rPr lang="en-US" dirty="0" smtClean="0"/>
              <a:t>-&gt; predicted occurrence data</a:t>
            </a:r>
          </a:p>
          <a:p>
            <a:pPr lvl="1"/>
            <a:r>
              <a:rPr lang="en-US" dirty="0" smtClean="0"/>
              <a:t>Environmental variables for each data point: temperature and </a:t>
            </a:r>
            <a:r>
              <a:rPr lang="en-US" dirty="0" err="1" smtClean="0"/>
              <a:t>precip</a:t>
            </a:r>
            <a:r>
              <a:rPr lang="en-US" dirty="0" smtClean="0"/>
              <a:t> -&gt; suitable climate envelopes -&gt; geospatial context</a:t>
            </a:r>
          </a:p>
          <a:p>
            <a:r>
              <a:rPr lang="en-US" dirty="0" smtClean="0"/>
              <a:t>Predicted habitat projected onto GCMs and emissions scenarios</a:t>
            </a:r>
          </a:p>
          <a:p>
            <a:pPr lvl="1"/>
            <a:r>
              <a:rPr lang="en-US" dirty="0" smtClean="0"/>
              <a:t>=future suitable habitat (</a:t>
            </a:r>
            <a:r>
              <a:rPr lang="en-US" b="1" dirty="0" smtClean="0"/>
              <a:t>2080s decade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Both for </a:t>
            </a:r>
            <a:r>
              <a:rPr lang="en-US" b="1" dirty="0" smtClean="0"/>
              <a:t>Colorado Plateau </a:t>
            </a:r>
            <a:r>
              <a:rPr lang="en-US" dirty="0" smtClean="0"/>
              <a:t>and </a:t>
            </a:r>
            <a:r>
              <a:rPr lang="en-US" b="1" dirty="0" smtClean="0"/>
              <a:t>Western North </a:t>
            </a:r>
            <a:r>
              <a:rPr lang="en-US" b="1" dirty="0" smtClean="0"/>
              <a:t>America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463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Genus </a:t>
            </a:r>
            <a:r>
              <a:rPr lang="en-US" i="1" dirty="0" smtClean="0"/>
              <a:t>Pardosa</a:t>
            </a:r>
            <a:r>
              <a:rPr lang="en-US" dirty="0" smtClean="0"/>
              <a:t> within family Lycosidae (wolf spiders)</a:t>
            </a:r>
          </a:p>
          <a:p>
            <a:r>
              <a:rPr lang="en-US" dirty="0" smtClean="0"/>
              <a:t>Symbiota Collections of Arthropods Network (SCAN)</a:t>
            </a:r>
          </a:p>
          <a:p>
            <a:r>
              <a:rPr lang="en-US" dirty="0" smtClean="0"/>
              <a:t>Global Biodiversity Information Facility (GBIF)</a:t>
            </a:r>
          </a:p>
          <a:p>
            <a:r>
              <a:rPr lang="en-US" dirty="0" smtClean="0"/>
              <a:t>6 taxa restricted to three regional areas – Colorado Plateau, Rocky Mountains, general Southwest</a:t>
            </a:r>
          </a:p>
          <a:p>
            <a:pPr lvl="1"/>
            <a:r>
              <a:rPr lang="en-US" dirty="0" smtClean="0"/>
              <a:t>CP – </a:t>
            </a:r>
            <a:r>
              <a:rPr lang="en-US" i="1" dirty="0" smtClean="0"/>
              <a:t>Pardosa utahensis, Pardosa yavapa</a:t>
            </a:r>
            <a:endParaRPr lang="en-US" dirty="0" smtClean="0"/>
          </a:p>
          <a:p>
            <a:pPr lvl="1"/>
            <a:r>
              <a:rPr lang="en-US" dirty="0" smtClean="0"/>
              <a:t>RM – </a:t>
            </a:r>
            <a:r>
              <a:rPr lang="en-US" i="1" dirty="0" smtClean="0"/>
              <a:t>Pardosa Coloradensis, Pardosa groenlandica</a:t>
            </a:r>
            <a:endParaRPr lang="en-US" dirty="0" smtClean="0"/>
          </a:p>
          <a:p>
            <a:pPr lvl="1"/>
            <a:r>
              <a:rPr lang="en-US" dirty="0" smtClean="0"/>
              <a:t>SW – </a:t>
            </a:r>
            <a:r>
              <a:rPr lang="en-US" i="1" dirty="0" smtClean="0"/>
              <a:t>Pardosa orophila, Pardosa sierra</a:t>
            </a:r>
          </a:p>
        </p:txBody>
      </p:sp>
      <p:pic>
        <p:nvPicPr>
          <p:cNvPr id="5122" name="Picture 2" descr="scan_logo_final.png (576×2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1600" y="152400"/>
            <a:ext cx="54864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5124" name="Picture 4" descr="http://www.gbif.org/sites/all/themes/custom/bvng/images/logo_wh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1050" y="804862"/>
            <a:ext cx="619125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4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Who are these critters anyway?</a:t>
            </a:r>
            <a:endParaRPr lang="en-US" dirty="0"/>
          </a:p>
        </p:txBody>
      </p:sp>
      <p:pic>
        <p:nvPicPr>
          <p:cNvPr id="1026" name="Picture 2" descr="C:\Users\Cat\Documents\My Dropbox\CPMAB\NASA 14\ppts\pardosa groenlandica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0366" y="1828800"/>
            <a:ext cx="2485196" cy="29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t\Documents\My Dropbox\CPMAB\NASA 14\ppts\pardosa orophila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496" t="12556" r="12819" b="17770"/>
          <a:stretch/>
        </p:blipFill>
        <p:spPr bwMode="auto">
          <a:xfrm>
            <a:off x="3581400" y="1828800"/>
            <a:ext cx="2257426" cy="173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at\Documents\My Dropbox\CPMAB\NASA 14\ppts\pardosa yavapa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2514600" cy="29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at\Documents\My Dropbox\CPMAB\NASA 14\ppts\pardosa coloradensis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400" y="3843396"/>
            <a:ext cx="2257426" cy="188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08502" y="572458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Pardosa coloradensis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745746" y="3548533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Pardosa orophila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88605" y="478399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Pardosa yavapa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488117" y="478399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Pardosa groenlandica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2095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at\Documents\My Dropbox\CPMAB\NASA 14\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0205" y="1351181"/>
            <a:ext cx="5591175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" y="1360706"/>
            <a:ext cx="25202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utahensis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yavapa</a:t>
            </a:r>
          </a:p>
          <a:p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elevation of occurrences: 2418m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39746"/>
            <a:ext cx="7404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Colorado Plateau Species Guild – Current Distribution Data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929095" y="1462035"/>
            <a:ext cx="3285810" cy="4119824"/>
            <a:chOff x="2929095" y="1462035"/>
            <a:chExt cx="3285810" cy="4119824"/>
          </a:xfrm>
        </p:grpSpPr>
        <p:sp>
          <p:nvSpPr>
            <p:cNvPr id="17" name="Freeform 16"/>
            <p:cNvSpPr/>
            <p:nvPr/>
          </p:nvSpPr>
          <p:spPr>
            <a:xfrm>
              <a:off x="3743011" y="1462035"/>
              <a:ext cx="939521" cy="1426866"/>
            </a:xfrm>
            <a:custGeom>
              <a:avLst/>
              <a:gdLst>
                <a:gd name="connsiteX0" fmla="*/ 0 w 939521"/>
                <a:gd name="connsiteY0" fmla="*/ 1426866 h 1426866"/>
                <a:gd name="connsiteX1" fmla="*/ 5024 w 939521"/>
                <a:gd name="connsiteY1" fmla="*/ 1401745 h 1426866"/>
                <a:gd name="connsiteX2" fmla="*/ 10048 w 939521"/>
                <a:gd name="connsiteY2" fmla="*/ 1381649 h 1426866"/>
                <a:gd name="connsiteX3" fmla="*/ 15073 w 939521"/>
                <a:gd name="connsiteY3" fmla="*/ 1331407 h 1426866"/>
                <a:gd name="connsiteX4" fmla="*/ 30145 w 939521"/>
                <a:gd name="connsiteY4" fmla="*/ 1261068 h 1426866"/>
                <a:gd name="connsiteX5" fmla="*/ 35169 w 939521"/>
                <a:gd name="connsiteY5" fmla="*/ 1245996 h 1426866"/>
                <a:gd name="connsiteX6" fmla="*/ 45218 w 939521"/>
                <a:gd name="connsiteY6" fmla="*/ 1235947 h 1426866"/>
                <a:gd name="connsiteX7" fmla="*/ 65314 w 939521"/>
                <a:gd name="connsiteY7" fmla="*/ 1210827 h 1426866"/>
                <a:gd name="connsiteX8" fmla="*/ 70338 w 939521"/>
                <a:gd name="connsiteY8" fmla="*/ 1195754 h 1426866"/>
                <a:gd name="connsiteX9" fmla="*/ 90435 w 939521"/>
                <a:gd name="connsiteY9" fmla="*/ 1175657 h 1426866"/>
                <a:gd name="connsiteX10" fmla="*/ 100484 w 939521"/>
                <a:gd name="connsiteY10" fmla="*/ 1165609 h 1426866"/>
                <a:gd name="connsiteX11" fmla="*/ 130629 w 939521"/>
                <a:gd name="connsiteY11" fmla="*/ 1120391 h 1426866"/>
                <a:gd name="connsiteX12" fmla="*/ 140677 w 939521"/>
                <a:gd name="connsiteY12" fmla="*/ 1105319 h 1426866"/>
                <a:gd name="connsiteX13" fmla="*/ 165798 w 939521"/>
                <a:gd name="connsiteY13" fmla="*/ 1060101 h 1426866"/>
                <a:gd name="connsiteX14" fmla="*/ 175846 w 939521"/>
                <a:gd name="connsiteY14" fmla="*/ 1045029 h 1426866"/>
                <a:gd name="connsiteX15" fmla="*/ 190919 w 939521"/>
                <a:gd name="connsiteY15" fmla="*/ 1019908 h 1426866"/>
                <a:gd name="connsiteX16" fmla="*/ 211015 w 939521"/>
                <a:gd name="connsiteY16" fmla="*/ 989763 h 1426866"/>
                <a:gd name="connsiteX17" fmla="*/ 221064 w 939521"/>
                <a:gd name="connsiteY17" fmla="*/ 979714 h 1426866"/>
                <a:gd name="connsiteX18" fmla="*/ 241160 w 939521"/>
                <a:gd name="connsiteY18" fmla="*/ 949569 h 1426866"/>
                <a:gd name="connsiteX19" fmla="*/ 261257 w 939521"/>
                <a:gd name="connsiteY19" fmla="*/ 924449 h 1426866"/>
                <a:gd name="connsiteX20" fmla="*/ 271305 w 939521"/>
                <a:gd name="connsiteY20" fmla="*/ 914400 h 1426866"/>
                <a:gd name="connsiteX21" fmla="*/ 281354 w 939521"/>
                <a:gd name="connsiteY21" fmla="*/ 899328 h 1426866"/>
                <a:gd name="connsiteX22" fmla="*/ 301451 w 939521"/>
                <a:gd name="connsiteY22" fmla="*/ 879231 h 1426866"/>
                <a:gd name="connsiteX23" fmla="*/ 321547 w 939521"/>
                <a:gd name="connsiteY23" fmla="*/ 834013 h 1426866"/>
                <a:gd name="connsiteX24" fmla="*/ 331596 w 939521"/>
                <a:gd name="connsiteY24" fmla="*/ 823965 h 1426866"/>
                <a:gd name="connsiteX25" fmla="*/ 336620 w 939521"/>
                <a:gd name="connsiteY25" fmla="*/ 808892 h 1426866"/>
                <a:gd name="connsiteX26" fmla="*/ 356716 w 939521"/>
                <a:gd name="connsiteY26" fmla="*/ 778747 h 1426866"/>
                <a:gd name="connsiteX27" fmla="*/ 361741 w 939521"/>
                <a:gd name="connsiteY27" fmla="*/ 763675 h 1426866"/>
                <a:gd name="connsiteX28" fmla="*/ 371789 w 939521"/>
                <a:gd name="connsiteY28" fmla="*/ 748602 h 1426866"/>
                <a:gd name="connsiteX29" fmla="*/ 381837 w 939521"/>
                <a:gd name="connsiteY29" fmla="*/ 718457 h 1426866"/>
                <a:gd name="connsiteX30" fmla="*/ 386862 w 939521"/>
                <a:gd name="connsiteY30" fmla="*/ 703385 h 1426866"/>
                <a:gd name="connsiteX31" fmla="*/ 401934 w 939521"/>
                <a:gd name="connsiteY31" fmla="*/ 663191 h 1426866"/>
                <a:gd name="connsiteX32" fmla="*/ 411982 w 939521"/>
                <a:gd name="connsiteY32" fmla="*/ 638070 h 1426866"/>
                <a:gd name="connsiteX33" fmla="*/ 417007 w 939521"/>
                <a:gd name="connsiteY33" fmla="*/ 612950 h 1426866"/>
                <a:gd name="connsiteX34" fmla="*/ 427055 w 939521"/>
                <a:gd name="connsiteY34" fmla="*/ 582805 h 1426866"/>
                <a:gd name="connsiteX35" fmla="*/ 432079 w 939521"/>
                <a:gd name="connsiteY35" fmla="*/ 567732 h 1426866"/>
                <a:gd name="connsiteX36" fmla="*/ 437103 w 939521"/>
                <a:gd name="connsiteY36" fmla="*/ 547635 h 1426866"/>
                <a:gd name="connsiteX37" fmla="*/ 452176 w 939521"/>
                <a:gd name="connsiteY37" fmla="*/ 502418 h 1426866"/>
                <a:gd name="connsiteX38" fmla="*/ 457200 w 939521"/>
                <a:gd name="connsiteY38" fmla="*/ 487345 h 1426866"/>
                <a:gd name="connsiteX39" fmla="*/ 462224 w 939521"/>
                <a:gd name="connsiteY39" fmla="*/ 472273 h 1426866"/>
                <a:gd name="connsiteX40" fmla="*/ 472273 w 939521"/>
                <a:gd name="connsiteY40" fmla="*/ 422031 h 1426866"/>
                <a:gd name="connsiteX41" fmla="*/ 482321 w 939521"/>
                <a:gd name="connsiteY41" fmla="*/ 331596 h 1426866"/>
                <a:gd name="connsiteX42" fmla="*/ 492369 w 939521"/>
                <a:gd name="connsiteY42" fmla="*/ 301451 h 1426866"/>
                <a:gd name="connsiteX43" fmla="*/ 507442 w 939521"/>
                <a:gd name="connsiteY43" fmla="*/ 251209 h 1426866"/>
                <a:gd name="connsiteX44" fmla="*/ 527538 w 939521"/>
                <a:gd name="connsiteY44" fmla="*/ 221064 h 1426866"/>
                <a:gd name="connsiteX45" fmla="*/ 532563 w 939521"/>
                <a:gd name="connsiteY45" fmla="*/ 205991 h 1426866"/>
                <a:gd name="connsiteX46" fmla="*/ 552659 w 939521"/>
                <a:gd name="connsiteY46" fmla="*/ 180870 h 1426866"/>
                <a:gd name="connsiteX47" fmla="*/ 577780 w 939521"/>
                <a:gd name="connsiteY47" fmla="*/ 135653 h 1426866"/>
                <a:gd name="connsiteX48" fmla="*/ 597877 w 939521"/>
                <a:gd name="connsiteY48" fmla="*/ 115556 h 1426866"/>
                <a:gd name="connsiteX49" fmla="*/ 617974 w 939521"/>
                <a:gd name="connsiteY49" fmla="*/ 90435 h 1426866"/>
                <a:gd name="connsiteX50" fmla="*/ 648119 w 939521"/>
                <a:gd name="connsiteY50" fmla="*/ 70339 h 1426866"/>
                <a:gd name="connsiteX51" fmla="*/ 673240 w 939521"/>
                <a:gd name="connsiteY51" fmla="*/ 55266 h 1426866"/>
                <a:gd name="connsiteX52" fmla="*/ 688312 w 939521"/>
                <a:gd name="connsiteY52" fmla="*/ 45218 h 1426866"/>
                <a:gd name="connsiteX53" fmla="*/ 733530 w 939521"/>
                <a:gd name="connsiteY53" fmla="*/ 30145 h 1426866"/>
                <a:gd name="connsiteX54" fmla="*/ 763675 w 939521"/>
                <a:gd name="connsiteY54" fmla="*/ 20097 h 1426866"/>
                <a:gd name="connsiteX55" fmla="*/ 778747 w 939521"/>
                <a:gd name="connsiteY55" fmla="*/ 15073 h 1426866"/>
                <a:gd name="connsiteX56" fmla="*/ 803868 w 939521"/>
                <a:gd name="connsiteY56" fmla="*/ 10049 h 1426866"/>
                <a:gd name="connsiteX57" fmla="*/ 864158 w 939521"/>
                <a:gd name="connsiteY57" fmla="*/ 0 h 1426866"/>
                <a:gd name="connsiteX58" fmla="*/ 939521 w 939521"/>
                <a:gd name="connsiteY58" fmla="*/ 0 h 1426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939521" h="1426866">
                  <a:moveTo>
                    <a:pt x="0" y="1426866"/>
                  </a:moveTo>
                  <a:cubicBezTo>
                    <a:pt x="1675" y="1418492"/>
                    <a:pt x="3172" y="1410081"/>
                    <a:pt x="5024" y="1401745"/>
                  </a:cubicBezTo>
                  <a:cubicBezTo>
                    <a:pt x="6522" y="1395005"/>
                    <a:pt x="9071" y="1388484"/>
                    <a:pt x="10048" y="1381649"/>
                  </a:cubicBezTo>
                  <a:cubicBezTo>
                    <a:pt x="12428" y="1364987"/>
                    <a:pt x="13214" y="1348135"/>
                    <a:pt x="15073" y="1331407"/>
                  </a:cubicBezTo>
                  <a:cubicBezTo>
                    <a:pt x="20355" y="1283870"/>
                    <a:pt x="16655" y="1301538"/>
                    <a:pt x="30145" y="1261068"/>
                  </a:cubicBezTo>
                  <a:cubicBezTo>
                    <a:pt x="31820" y="1256044"/>
                    <a:pt x="31424" y="1249741"/>
                    <a:pt x="35169" y="1245996"/>
                  </a:cubicBezTo>
                  <a:lnTo>
                    <a:pt x="45218" y="1235947"/>
                  </a:lnTo>
                  <a:cubicBezTo>
                    <a:pt x="57847" y="1198061"/>
                    <a:pt x="39342" y="1243293"/>
                    <a:pt x="65314" y="1210827"/>
                  </a:cubicBezTo>
                  <a:cubicBezTo>
                    <a:pt x="68622" y="1206691"/>
                    <a:pt x="67260" y="1200064"/>
                    <a:pt x="70338" y="1195754"/>
                  </a:cubicBezTo>
                  <a:cubicBezTo>
                    <a:pt x="75844" y="1188045"/>
                    <a:pt x="83736" y="1182356"/>
                    <a:pt x="90435" y="1175657"/>
                  </a:cubicBezTo>
                  <a:cubicBezTo>
                    <a:pt x="93785" y="1172308"/>
                    <a:pt x="97856" y="1169550"/>
                    <a:pt x="100484" y="1165609"/>
                  </a:cubicBezTo>
                  <a:lnTo>
                    <a:pt x="130629" y="1120391"/>
                  </a:lnTo>
                  <a:lnTo>
                    <a:pt x="140677" y="1105319"/>
                  </a:lnTo>
                  <a:cubicBezTo>
                    <a:pt x="149520" y="1078789"/>
                    <a:pt x="142763" y="1094653"/>
                    <a:pt x="165798" y="1060101"/>
                  </a:cubicBezTo>
                  <a:lnTo>
                    <a:pt x="175846" y="1045029"/>
                  </a:lnTo>
                  <a:cubicBezTo>
                    <a:pt x="185453" y="1016207"/>
                    <a:pt x="174366" y="1041979"/>
                    <a:pt x="190919" y="1019908"/>
                  </a:cubicBezTo>
                  <a:cubicBezTo>
                    <a:pt x="198165" y="1010247"/>
                    <a:pt x="202476" y="998302"/>
                    <a:pt x="211015" y="989763"/>
                  </a:cubicBezTo>
                  <a:cubicBezTo>
                    <a:pt x="214365" y="986413"/>
                    <a:pt x="218222" y="983504"/>
                    <a:pt x="221064" y="979714"/>
                  </a:cubicBezTo>
                  <a:cubicBezTo>
                    <a:pt x="228310" y="970053"/>
                    <a:pt x="232620" y="958108"/>
                    <a:pt x="241160" y="949569"/>
                  </a:cubicBezTo>
                  <a:cubicBezTo>
                    <a:pt x="265415" y="925317"/>
                    <a:pt x="235916" y="956127"/>
                    <a:pt x="261257" y="924449"/>
                  </a:cubicBezTo>
                  <a:cubicBezTo>
                    <a:pt x="264216" y="920750"/>
                    <a:pt x="268346" y="918099"/>
                    <a:pt x="271305" y="914400"/>
                  </a:cubicBezTo>
                  <a:cubicBezTo>
                    <a:pt x="275077" y="909685"/>
                    <a:pt x="277424" y="903913"/>
                    <a:pt x="281354" y="899328"/>
                  </a:cubicBezTo>
                  <a:cubicBezTo>
                    <a:pt x="287520" y="892135"/>
                    <a:pt x="301451" y="879231"/>
                    <a:pt x="301451" y="879231"/>
                  </a:cubicBezTo>
                  <a:cubicBezTo>
                    <a:pt x="309417" y="855333"/>
                    <a:pt x="307900" y="851072"/>
                    <a:pt x="321547" y="834013"/>
                  </a:cubicBezTo>
                  <a:cubicBezTo>
                    <a:pt x="324506" y="830314"/>
                    <a:pt x="328246" y="827314"/>
                    <a:pt x="331596" y="823965"/>
                  </a:cubicBezTo>
                  <a:cubicBezTo>
                    <a:pt x="333271" y="818941"/>
                    <a:pt x="334048" y="813522"/>
                    <a:pt x="336620" y="808892"/>
                  </a:cubicBezTo>
                  <a:cubicBezTo>
                    <a:pt x="342485" y="798335"/>
                    <a:pt x="352896" y="790204"/>
                    <a:pt x="356716" y="778747"/>
                  </a:cubicBezTo>
                  <a:cubicBezTo>
                    <a:pt x="358391" y="773723"/>
                    <a:pt x="359373" y="768412"/>
                    <a:pt x="361741" y="763675"/>
                  </a:cubicBezTo>
                  <a:cubicBezTo>
                    <a:pt x="364442" y="758274"/>
                    <a:pt x="369337" y="754120"/>
                    <a:pt x="371789" y="748602"/>
                  </a:cubicBezTo>
                  <a:cubicBezTo>
                    <a:pt x="376091" y="738923"/>
                    <a:pt x="378487" y="728505"/>
                    <a:pt x="381837" y="718457"/>
                  </a:cubicBezTo>
                  <a:cubicBezTo>
                    <a:pt x="383512" y="713433"/>
                    <a:pt x="384494" y="708122"/>
                    <a:pt x="386862" y="703385"/>
                  </a:cubicBezTo>
                  <a:cubicBezTo>
                    <a:pt x="407418" y="662272"/>
                    <a:pt x="388253" y="704236"/>
                    <a:pt x="401934" y="663191"/>
                  </a:cubicBezTo>
                  <a:cubicBezTo>
                    <a:pt x="404786" y="654635"/>
                    <a:pt x="409390" y="646708"/>
                    <a:pt x="411982" y="638070"/>
                  </a:cubicBezTo>
                  <a:cubicBezTo>
                    <a:pt x="414436" y="629891"/>
                    <a:pt x="414760" y="621188"/>
                    <a:pt x="417007" y="612950"/>
                  </a:cubicBezTo>
                  <a:cubicBezTo>
                    <a:pt x="419794" y="602731"/>
                    <a:pt x="423706" y="592853"/>
                    <a:pt x="427055" y="582805"/>
                  </a:cubicBezTo>
                  <a:cubicBezTo>
                    <a:pt x="428730" y="577781"/>
                    <a:pt x="430795" y="572870"/>
                    <a:pt x="432079" y="567732"/>
                  </a:cubicBezTo>
                  <a:cubicBezTo>
                    <a:pt x="433754" y="561033"/>
                    <a:pt x="435119" y="554249"/>
                    <a:pt x="437103" y="547635"/>
                  </a:cubicBezTo>
                  <a:cubicBezTo>
                    <a:pt x="441668" y="532417"/>
                    <a:pt x="447152" y="517490"/>
                    <a:pt x="452176" y="502418"/>
                  </a:cubicBezTo>
                  <a:lnTo>
                    <a:pt x="457200" y="487345"/>
                  </a:lnTo>
                  <a:cubicBezTo>
                    <a:pt x="458875" y="482321"/>
                    <a:pt x="460940" y="477411"/>
                    <a:pt x="462224" y="472273"/>
                  </a:cubicBezTo>
                  <a:cubicBezTo>
                    <a:pt x="469719" y="442293"/>
                    <a:pt x="466113" y="458987"/>
                    <a:pt x="472273" y="422031"/>
                  </a:cubicBezTo>
                  <a:cubicBezTo>
                    <a:pt x="474016" y="401117"/>
                    <a:pt x="476067" y="356614"/>
                    <a:pt x="482321" y="331596"/>
                  </a:cubicBezTo>
                  <a:cubicBezTo>
                    <a:pt x="484890" y="321320"/>
                    <a:pt x="489800" y="311727"/>
                    <a:pt x="492369" y="301451"/>
                  </a:cubicBezTo>
                  <a:cubicBezTo>
                    <a:pt x="495178" y="290214"/>
                    <a:pt x="502547" y="258551"/>
                    <a:pt x="507442" y="251209"/>
                  </a:cubicBezTo>
                  <a:cubicBezTo>
                    <a:pt x="514141" y="241161"/>
                    <a:pt x="523719" y="232521"/>
                    <a:pt x="527538" y="221064"/>
                  </a:cubicBezTo>
                  <a:cubicBezTo>
                    <a:pt x="529213" y="216040"/>
                    <a:pt x="530194" y="210728"/>
                    <a:pt x="532563" y="205991"/>
                  </a:cubicBezTo>
                  <a:cubicBezTo>
                    <a:pt x="538901" y="193316"/>
                    <a:pt x="543314" y="190216"/>
                    <a:pt x="552659" y="180870"/>
                  </a:cubicBezTo>
                  <a:cubicBezTo>
                    <a:pt x="558977" y="161919"/>
                    <a:pt x="560507" y="152926"/>
                    <a:pt x="577780" y="135653"/>
                  </a:cubicBezTo>
                  <a:cubicBezTo>
                    <a:pt x="584479" y="128954"/>
                    <a:pt x="592622" y="123439"/>
                    <a:pt x="597877" y="115556"/>
                  </a:cubicBezTo>
                  <a:cubicBezTo>
                    <a:pt x="604469" y="105668"/>
                    <a:pt x="608428" y="97594"/>
                    <a:pt x="617974" y="90435"/>
                  </a:cubicBezTo>
                  <a:cubicBezTo>
                    <a:pt x="627635" y="83189"/>
                    <a:pt x="639580" y="78879"/>
                    <a:pt x="648119" y="70339"/>
                  </a:cubicBezTo>
                  <a:cubicBezTo>
                    <a:pt x="661912" y="56545"/>
                    <a:pt x="653673" y="61788"/>
                    <a:pt x="673240" y="55266"/>
                  </a:cubicBezTo>
                  <a:cubicBezTo>
                    <a:pt x="678264" y="51917"/>
                    <a:pt x="682794" y="47670"/>
                    <a:pt x="688312" y="45218"/>
                  </a:cubicBezTo>
                  <a:cubicBezTo>
                    <a:pt x="688327" y="45211"/>
                    <a:pt x="725986" y="32660"/>
                    <a:pt x="733530" y="30145"/>
                  </a:cubicBezTo>
                  <a:lnTo>
                    <a:pt x="763675" y="20097"/>
                  </a:lnTo>
                  <a:cubicBezTo>
                    <a:pt x="768699" y="18422"/>
                    <a:pt x="773554" y="16112"/>
                    <a:pt x="778747" y="15073"/>
                  </a:cubicBezTo>
                  <a:cubicBezTo>
                    <a:pt x="787121" y="13398"/>
                    <a:pt x="795458" y="11533"/>
                    <a:pt x="803868" y="10049"/>
                  </a:cubicBezTo>
                  <a:cubicBezTo>
                    <a:pt x="823932" y="6508"/>
                    <a:pt x="843784" y="0"/>
                    <a:pt x="864158" y="0"/>
                  </a:cubicBezTo>
                  <a:lnTo>
                    <a:pt x="939521" y="0"/>
                  </a:lnTo>
                </a:path>
              </a:pathLst>
            </a:cu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682532" y="1467059"/>
              <a:ext cx="828989" cy="417007"/>
            </a:xfrm>
            <a:custGeom>
              <a:avLst/>
              <a:gdLst>
                <a:gd name="connsiteX0" fmla="*/ 0 w 828989"/>
                <a:gd name="connsiteY0" fmla="*/ 5025 h 417007"/>
                <a:gd name="connsiteX1" fmla="*/ 85411 w 828989"/>
                <a:gd name="connsiteY1" fmla="*/ 0 h 417007"/>
                <a:gd name="connsiteX2" fmla="*/ 170822 w 828989"/>
                <a:gd name="connsiteY2" fmla="*/ 5025 h 417007"/>
                <a:gd name="connsiteX3" fmla="*/ 226088 w 828989"/>
                <a:gd name="connsiteY3" fmla="*/ 15073 h 417007"/>
                <a:gd name="connsiteX4" fmla="*/ 341644 w 828989"/>
                <a:gd name="connsiteY4" fmla="*/ 20097 h 417007"/>
                <a:gd name="connsiteX5" fmla="*/ 356716 w 828989"/>
                <a:gd name="connsiteY5" fmla="*/ 25121 h 417007"/>
                <a:gd name="connsiteX6" fmla="*/ 406958 w 828989"/>
                <a:gd name="connsiteY6" fmla="*/ 35170 h 417007"/>
                <a:gd name="connsiteX7" fmla="*/ 437103 w 828989"/>
                <a:gd name="connsiteY7" fmla="*/ 45218 h 417007"/>
                <a:gd name="connsiteX8" fmla="*/ 452176 w 828989"/>
                <a:gd name="connsiteY8" fmla="*/ 50242 h 417007"/>
                <a:gd name="connsiteX9" fmla="*/ 467248 w 828989"/>
                <a:gd name="connsiteY9" fmla="*/ 60290 h 417007"/>
                <a:gd name="connsiteX10" fmla="*/ 482321 w 828989"/>
                <a:gd name="connsiteY10" fmla="*/ 65315 h 417007"/>
                <a:gd name="connsiteX11" fmla="*/ 507442 w 828989"/>
                <a:gd name="connsiteY11" fmla="*/ 85411 h 417007"/>
                <a:gd name="connsiteX12" fmla="*/ 517490 w 828989"/>
                <a:gd name="connsiteY12" fmla="*/ 95460 h 417007"/>
                <a:gd name="connsiteX13" fmla="*/ 557683 w 828989"/>
                <a:gd name="connsiteY13" fmla="*/ 125605 h 417007"/>
                <a:gd name="connsiteX14" fmla="*/ 577780 w 828989"/>
                <a:gd name="connsiteY14" fmla="*/ 145701 h 417007"/>
                <a:gd name="connsiteX15" fmla="*/ 612949 w 828989"/>
                <a:gd name="connsiteY15" fmla="*/ 170822 h 417007"/>
                <a:gd name="connsiteX16" fmla="*/ 638070 w 828989"/>
                <a:gd name="connsiteY16" fmla="*/ 205992 h 417007"/>
                <a:gd name="connsiteX17" fmla="*/ 648119 w 828989"/>
                <a:gd name="connsiteY17" fmla="*/ 216040 h 417007"/>
                <a:gd name="connsiteX18" fmla="*/ 678264 w 828989"/>
                <a:gd name="connsiteY18" fmla="*/ 231112 h 417007"/>
                <a:gd name="connsiteX19" fmla="*/ 698360 w 828989"/>
                <a:gd name="connsiteY19" fmla="*/ 256233 h 417007"/>
                <a:gd name="connsiteX20" fmla="*/ 723481 w 828989"/>
                <a:gd name="connsiteY20" fmla="*/ 276330 h 417007"/>
                <a:gd name="connsiteX21" fmla="*/ 733530 w 828989"/>
                <a:gd name="connsiteY21" fmla="*/ 286378 h 417007"/>
                <a:gd name="connsiteX22" fmla="*/ 738554 w 828989"/>
                <a:gd name="connsiteY22" fmla="*/ 301451 h 417007"/>
                <a:gd name="connsiteX23" fmla="*/ 753626 w 828989"/>
                <a:gd name="connsiteY23" fmla="*/ 311499 h 417007"/>
                <a:gd name="connsiteX24" fmla="*/ 763675 w 828989"/>
                <a:gd name="connsiteY24" fmla="*/ 321548 h 417007"/>
                <a:gd name="connsiteX25" fmla="*/ 788795 w 828989"/>
                <a:gd name="connsiteY25" fmla="*/ 346668 h 417007"/>
                <a:gd name="connsiteX26" fmla="*/ 793820 w 828989"/>
                <a:gd name="connsiteY26" fmla="*/ 361741 h 417007"/>
                <a:gd name="connsiteX27" fmla="*/ 823965 w 828989"/>
                <a:gd name="connsiteY27" fmla="*/ 401934 h 417007"/>
                <a:gd name="connsiteX28" fmla="*/ 828989 w 828989"/>
                <a:gd name="connsiteY28" fmla="*/ 417007 h 41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28989" h="417007">
                  <a:moveTo>
                    <a:pt x="0" y="5025"/>
                  </a:moveTo>
                  <a:cubicBezTo>
                    <a:pt x="28470" y="3350"/>
                    <a:pt x="56891" y="0"/>
                    <a:pt x="85411" y="0"/>
                  </a:cubicBezTo>
                  <a:cubicBezTo>
                    <a:pt x="113931" y="0"/>
                    <a:pt x="142420" y="2443"/>
                    <a:pt x="170822" y="5025"/>
                  </a:cubicBezTo>
                  <a:cubicBezTo>
                    <a:pt x="236501" y="10996"/>
                    <a:pt x="151053" y="9898"/>
                    <a:pt x="226088" y="15073"/>
                  </a:cubicBezTo>
                  <a:cubicBezTo>
                    <a:pt x="264552" y="17726"/>
                    <a:pt x="303125" y="18422"/>
                    <a:pt x="341644" y="20097"/>
                  </a:cubicBezTo>
                  <a:cubicBezTo>
                    <a:pt x="346668" y="21772"/>
                    <a:pt x="351556" y="23930"/>
                    <a:pt x="356716" y="25121"/>
                  </a:cubicBezTo>
                  <a:cubicBezTo>
                    <a:pt x="373358" y="28962"/>
                    <a:pt x="390755" y="29769"/>
                    <a:pt x="406958" y="35170"/>
                  </a:cubicBezTo>
                  <a:lnTo>
                    <a:pt x="437103" y="45218"/>
                  </a:lnTo>
                  <a:lnTo>
                    <a:pt x="452176" y="50242"/>
                  </a:lnTo>
                  <a:cubicBezTo>
                    <a:pt x="457200" y="53591"/>
                    <a:pt x="461847" y="57590"/>
                    <a:pt x="467248" y="60290"/>
                  </a:cubicBezTo>
                  <a:cubicBezTo>
                    <a:pt x="471985" y="62659"/>
                    <a:pt x="478185" y="62006"/>
                    <a:pt x="482321" y="65315"/>
                  </a:cubicBezTo>
                  <a:cubicBezTo>
                    <a:pt x="514784" y="91286"/>
                    <a:pt x="469557" y="72784"/>
                    <a:pt x="507442" y="85411"/>
                  </a:cubicBezTo>
                  <a:cubicBezTo>
                    <a:pt x="510791" y="88761"/>
                    <a:pt x="513700" y="92618"/>
                    <a:pt x="517490" y="95460"/>
                  </a:cubicBezTo>
                  <a:cubicBezTo>
                    <a:pt x="562938" y="129546"/>
                    <a:pt x="534640" y="102559"/>
                    <a:pt x="557683" y="125605"/>
                  </a:cubicBezTo>
                  <a:cubicBezTo>
                    <a:pt x="567733" y="155750"/>
                    <a:pt x="554334" y="128953"/>
                    <a:pt x="577780" y="145701"/>
                  </a:cubicBezTo>
                  <a:cubicBezTo>
                    <a:pt x="619502" y="175503"/>
                    <a:pt x="578894" y="159470"/>
                    <a:pt x="612949" y="170822"/>
                  </a:cubicBezTo>
                  <a:cubicBezTo>
                    <a:pt x="620968" y="194882"/>
                    <a:pt x="614229" y="182151"/>
                    <a:pt x="638070" y="205992"/>
                  </a:cubicBezTo>
                  <a:cubicBezTo>
                    <a:pt x="641420" y="209341"/>
                    <a:pt x="643625" y="214542"/>
                    <a:pt x="648119" y="216040"/>
                  </a:cubicBezTo>
                  <a:cubicBezTo>
                    <a:pt x="664037" y="221346"/>
                    <a:pt x="664352" y="219982"/>
                    <a:pt x="678264" y="231112"/>
                  </a:cubicBezTo>
                  <a:cubicBezTo>
                    <a:pt x="691740" y="241893"/>
                    <a:pt x="686757" y="241729"/>
                    <a:pt x="698360" y="256233"/>
                  </a:cubicBezTo>
                  <a:cubicBezTo>
                    <a:pt x="709143" y="269712"/>
                    <a:pt x="708974" y="264725"/>
                    <a:pt x="723481" y="276330"/>
                  </a:cubicBezTo>
                  <a:cubicBezTo>
                    <a:pt x="727180" y="279289"/>
                    <a:pt x="730180" y="283029"/>
                    <a:pt x="733530" y="286378"/>
                  </a:cubicBezTo>
                  <a:cubicBezTo>
                    <a:pt x="735205" y="291402"/>
                    <a:pt x="735246" y="297315"/>
                    <a:pt x="738554" y="301451"/>
                  </a:cubicBezTo>
                  <a:cubicBezTo>
                    <a:pt x="742326" y="306166"/>
                    <a:pt x="748911" y="307727"/>
                    <a:pt x="753626" y="311499"/>
                  </a:cubicBezTo>
                  <a:cubicBezTo>
                    <a:pt x="757325" y="314458"/>
                    <a:pt x="760716" y="317849"/>
                    <a:pt x="763675" y="321548"/>
                  </a:cubicBezTo>
                  <a:cubicBezTo>
                    <a:pt x="782814" y="345472"/>
                    <a:pt x="762957" y="329443"/>
                    <a:pt x="788795" y="346668"/>
                  </a:cubicBezTo>
                  <a:cubicBezTo>
                    <a:pt x="790470" y="351692"/>
                    <a:pt x="791248" y="357111"/>
                    <a:pt x="793820" y="361741"/>
                  </a:cubicBezTo>
                  <a:cubicBezTo>
                    <a:pt x="808025" y="387309"/>
                    <a:pt x="808718" y="386688"/>
                    <a:pt x="823965" y="401934"/>
                  </a:cubicBezTo>
                  <a:lnTo>
                    <a:pt x="828989" y="417007"/>
                  </a:lnTo>
                </a:path>
              </a:pathLst>
            </a:cu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5461279" y="1889090"/>
              <a:ext cx="753626" cy="2436725"/>
            </a:xfrm>
            <a:custGeom>
              <a:avLst/>
              <a:gdLst>
                <a:gd name="connsiteX0" fmla="*/ 55266 w 753626"/>
                <a:gd name="connsiteY0" fmla="*/ 0 h 2436725"/>
                <a:gd name="connsiteX1" fmla="*/ 80387 w 753626"/>
                <a:gd name="connsiteY1" fmla="*/ 25121 h 2436725"/>
                <a:gd name="connsiteX2" fmla="*/ 100484 w 753626"/>
                <a:gd name="connsiteY2" fmla="*/ 50242 h 2436725"/>
                <a:gd name="connsiteX3" fmla="*/ 125605 w 753626"/>
                <a:gd name="connsiteY3" fmla="*/ 85411 h 2436725"/>
                <a:gd name="connsiteX4" fmla="*/ 145701 w 753626"/>
                <a:gd name="connsiteY4" fmla="*/ 115556 h 2436725"/>
                <a:gd name="connsiteX5" fmla="*/ 160774 w 753626"/>
                <a:gd name="connsiteY5" fmla="*/ 211015 h 2436725"/>
                <a:gd name="connsiteX6" fmla="*/ 165798 w 753626"/>
                <a:gd name="connsiteY6" fmla="*/ 266281 h 2436725"/>
                <a:gd name="connsiteX7" fmla="*/ 170822 w 753626"/>
                <a:gd name="connsiteY7" fmla="*/ 336620 h 2436725"/>
                <a:gd name="connsiteX8" fmla="*/ 180870 w 753626"/>
                <a:gd name="connsiteY8" fmla="*/ 391886 h 2436725"/>
                <a:gd name="connsiteX9" fmla="*/ 190919 w 753626"/>
                <a:gd name="connsiteY9" fmla="*/ 442128 h 2436725"/>
                <a:gd name="connsiteX10" fmla="*/ 195943 w 753626"/>
                <a:gd name="connsiteY10" fmla="*/ 467248 h 2436725"/>
                <a:gd name="connsiteX11" fmla="*/ 200967 w 753626"/>
                <a:gd name="connsiteY11" fmla="*/ 532563 h 2436725"/>
                <a:gd name="connsiteX12" fmla="*/ 211016 w 753626"/>
                <a:gd name="connsiteY12" fmla="*/ 698361 h 2436725"/>
                <a:gd name="connsiteX13" fmla="*/ 221064 w 753626"/>
                <a:gd name="connsiteY13" fmla="*/ 773723 h 2436725"/>
                <a:gd name="connsiteX14" fmla="*/ 231112 w 753626"/>
                <a:gd name="connsiteY14" fmla="*/ 823965 h 2436725"/>
                <a:gd name="connsiteX15" fmla="*/ 236136 w 753626"/>
                <a:gd name="connsiteY15" fmla="*/ 879231 h 2436725"/>
                <a:gd name="connsiteX16" fmla="*/ 236136 w 753626"/>
                <a:gd name="connsiteY16" fmla="*/ 1014884 h 2436725"/>
                <a:gd name="connsiteX17" fmla="*/ 221064 w 753626"/>
                <a:gd name="connsiteY17" fmla="*/ 1040005 h 2436725"/>
                <a:gd name="connsiteX18" fmla="*/ 216040 w 753626"/>
                <a:gd name="connsiteY18" fmla="*/ 1055077 h 2436725"/>
                <a:gd name="connsiteX19" fmla="*/ 190919 w 753626"/>
                <a:gd name="connsiteY19" fmla="*/ 1075174 h 2436725"/>
                <a:gd name="connsiteX20" fmla="*/ 180870 w 753626"/>
                <a:gd name="connsiteY20" fmla="*/ 1085222 h 2436725"/>
                <a:gd name="connsiteX21" fmla="*/ 175846 w 753626"/>
                <a:gd name="connsiteY21" fmla="*/ 1100295 h 2436725"/>
                <a:gd name="connsiteX22" fmla="*/ 150725 w 753626"/>
                <a:gd name="connsiteY22" fmla="*/ 1130440 h 2436725"/>
                <a:gd name="connsiteX23" fmla="*/ 120580 w 753626"/>
                <a:gd name="connsiteY23" fmla="*/ 1190730 h 2436725"/>
                <a:gd name="connsiteX24" fmla="*/ 100484 w 753626"/>
                <a:gd name="connsiteY24" fmla="*/ 1215851 h 2436725"/>
                <a:gd name="connsiteX25" fmla="*/ 85411 w 753626"/>
                <a:gd name="connsiteY25" fmla="*/ 1225899 h 2436725"/>
                <a:gd name="connsiteX26" fmla="*/ 55266 w 753626"/>
                <a:gd name="connsiteY26" fmla="*/ 1235947 h 2436725"/>
                <a:gd name="connsiteX27" fmla="*/ 40194 w 753626"/>
                <a:gd name="connsiteY27" fmla="*/ 1245996 h 2436725"/>
                <a:gd name="connsiteX28" fmla="*/ 20097 w 753626"/>
                <a:gd name="connsiteY28" fmla="*/ 1271117 h 2436725"/>
                <a:gd name="connsiteX29" fmla="*/ 0 w 753626"/>
                <a:gd name="connsiteY29" fmla="*/ 1316334 h 2436725"/>
                <a:gd name="connsiteX30" fmla="*/ 5024 w 753626"/>
                <a:gd name="connsiteY30" fmla="*/ 1346479 h 2436725"/>
                <a:gd name="connsiteX31" fmla="*/ 35169 w 753626"/>
                <a:gd name="connsiteY31" fmla="*/ 1366576 h 2436725"/>
                <a:gd name="connsiteX32" fmla="*/ 221064 w 753626"/>
                <a:gd name="connsiteY32" fmla="*/ 1381648 h 2436725"/>
                <a:gd name="connsiteX33" fmla="*/ 241161 w 753626"/>
                <a:gd name="connsiteY33" fmla="*/ 1386673 h 2436725"/>
                <a:gd name="connsiteX34" fmla="*/ 291402 w 753626"/>
                <a:gd name="connsiteY34" fmla="*/ 1401745 h 2436725"/>
                <a:gd name="connsiteX35" fmla="*/ 386862 w 753626"/>
                <a:gd name="connsiteY35" fmla="*/ 1411794 h 2436725"/>
                <a:gd name="connsiteX36" fmla="*/ 401934 w 753626"/>
                <a:gd name="connsiteY36" fmla="*/ 1416818 h 2436725"/>
                <a:gd name="connsiteX37" fmla="*/ 411983 w 753626"/>
                <a:gd name="connsiteY37" fmla="*/ 1426866 h 2436725"/>
                <a:gd name="connsiteX38" fmla="*/ 427055 w 753626"/>
                <a:gd name="connsiteY38" fmla="*/ 1436914 h 2436725"/>
                <a:gd name="connsiteX39" fmla="*/ 437103 w 753626"/>
                <a:gd name="connsiteY39" fmla="*/ 1446963 h 2436725"/>
                <a:gd name="connsiteX40" fmla="*/ 472273 w 753626"/>
                <a:gd name="connsiteY40" fmla="*/ 1467059 h 2436725"/>
                <a:gd name="connsiteX41" fmla="*/ 482321 w 753626"/>
                <a:gd name="connsiteY41" fmla="*/ 1477108 h 2436725"/>
                <a:gd name="connsiteX42" fmla="*/ 512466 w 753626"/>
                <a:gd name="connsiteY42" fmla="*/ 1487156 h 2436725"/>
                <a:gd name="connsiteX43" fmla="*/ 522514 w 753626"/>
                <a:gd name="connsiteY43" fmla="*/ 1497205 h 2436725"/>
                <a:gd name="connsiteX44" fmla="*/ 537587 w 753626"/>
                <a:gd name="connsiteY44" fmla="*/ 1507253 h 2436725"/>
                <a:gd name="connsiteX45" fmla="*/ 547635 w 753626"/>
                <a:gd name="connsiteY45" fmla="*/ 1522325 h 2436725"/>
                <a:gd name="connsiteX46" fmla="*/ 557684 w 753626"/>
                <a:gd name="connsiteY46" fmla="*/ 1532374 h 2436725"/>
                <a:gd name="connsiteX47" fmla="*/ 567732 w 753626"/>
                <a:gd name="connsiteY47" fmla="*/ 1547446 h 2436725"/>
                <a:gd name="connsiteX48" fmla="*/ 602901 w 753626"/>
                <a:gd name="connsiteY48" fmla="*/ 1582615 h 2436725"/>
                <a:gd name="connsiteX49" fmla="*/ 612950 w 753626"/>
                <a:gd name="connsiteY49" fmla="*/ 1592664 h 2436725"/>
                <a:gd name="connsiteX50" fmla="*/ 633046 w 753626"/>
                <a:gd name="connsiteY50" fmla="*/ 1617785 h 2436725"/>
                <a:gd name="connsiteX51" fmla="*/ 638070 w 753626"/>
                <a:gd name="connsiteY51" fmla="*/ 1632857 h 2436725"/>
                <a:gd name="connsiteX52" fmla="*/ 648119 w 753626"/>
                <a:gd name="connsiteY52" fmla="*/ 1698172 h 2436725"/>
                <a:gd name="connsiteX53" fmla="*/ 658167 w 753626"/>
                <a:gd name="connsiteY53" fmla="*/ 1748413 h 2436725"/>
                <a:gd name="connsiteX54" fmla="*/ 668216 w 753626"/>
                <a:gd name="connsiteY54" fmla="*/ 1788607 h 2436725"/>
                <a:gd name="connsiteX55" fmla="*/ 678264 w 753626"/>
                <a:gd name="connsiteY55" fmla="*/ 1803679 h 2436725"/>
                <a:gd name="connsiteX56" fmla="*/ 688312 w 753626"/>
                <a:gd name="connsiteY56" fmla="*/ 1813728 h 2436725"/>
                <a:gd name="connsiteX57" fmla="*/ 703385 w 753626"/>
                <a:gd name="connsiteY57" fmla="*/ 1818752 h 2436725"/>
                <a:gd name="connsiteX58" fmla="*/ 718457 w 753626"/>
                <a:gd name="connsiteY58" fmla="*/ 1874018 h 2436725"/>
                <a:gd name="connsiteX59" fmla="*/ 723481 w 753626"/>
                <a:gd name="connsiteY59" fmla="*/ 1914211 h 2436725"/>
                <a:gd name="connsiteX60" fmla="*/ 733530 w 753626"/>
                <a:gd name="connsiteY60" fmla="*/ 1944356 h 2436725"/>
                <a:gd name="connsiteX61" fmla="*/ 743578 w 753626"/>
                <a:gd name="connsiteY61" fmla="*/ 1974501 h 2436725"/>
                <a:gd name="connsiteX62" fmla="*/ 748602 w 753626"/>
                <a:gd name="connsiteY62" fmla="*/ 1989574 h 2436725"/>
                <a:gd name="connsiteX63" fmla="*/ 753626 w 753626"/>
                <a:gd name="connsiteY63" fmla="*/ 2009670 h 2436725"/>
                <a:gd name="connsiteX64" fmla="*/ 743578 w 753626"/>
                <a:gd name="connsiteY64" fmla="*/ 2150347 h 2436725"/>
                <a:gd name="connsiteX65" fmla="*/ 738554 w 753626"/>
                <a:gd name="connsiteY65" fmla="*/ 2165420 h 2436725"/>
                <a:gd name="connsiteX66" fmla="*/ 728506 w 753626"/>
                <a:gd name="connsiteY66" fmla="*/ 2180492 h 2436725"/>
                <a:gd name="connsiteX67" fmla="*/ 708409 w 753626"/>
                <a:gd name="connsiteY67" fmla="*/ 2220686 h 2436725"/>
                <a:gd name="connsiteX68" fmla="*/ 703385 w 753626"/>
                <a:gd name="connsiteY68" fmla="*/ 2240783 h 2436725"/>
                <a:gd name="connsiteX69" fmla="*/ 698361 w 753626"/>
                <a:gd name="connsiteY69" fmla="*/ 2270928 h 2436725"/>
                <a:gd name="connsiteX70" fmla="*/ 688312 w 753626"/>
                <a:gd name="connsiteY70" fmla="*/ 2301073 h 2436725"/>
                <a:gd name="connsiteX71" fmla="*/ 683288 w 753626"/>
                <a:gd name="connsiteY71" fmla="*/ 2316145 h 2436725"/>
                <a:gd name="connsiteX72" fmla="*/ 673240 w 753626"/>
                <a:gd name="connsiteY72" fmla="*/ 2331218 h 2436725"/>
                <a:gd name="connsiteX73" fmla="*/ 663191 w 753626"/>
                <a:gd name="connsiteY73" fmla="*/ 2361363 h 2436725"/>
                <a:gd name="connsiteX74" fmla="*/ 658167 w 753626"/>
                <a:gd name="connsiteY74" fmla="*/ 2376435 h 2436725"/>
                <a:gd name="connsiteX75" fmla="*/ 612950 w 753626"/>
                <a:gd name="connsiteY75" fmla="*/ 2431701 h 2436725"/>
                <a:gd name="connsiteX76" fmla="*/ 612950 w 753626"/>
                <a:gd name="connsiteY76" fmla="*/ 2436725 h 243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753626" h="2436725">
                  <a:moveTo>
                    <a:pt x="55266" y="0"/>
                  </a:moveTo>
                  <a:cubicBezTo>
                    <a:pt x="63640" y="8374"/>
                    <a:pt x="72589" y="16209"/>
                    <a:pt x="80387" y="25121"/>
                  </a:cubicBezTo>
                  <a:cubicBezTo>
                    <a:pt x="124730" y="75800"/>
                    <a:pt x="61323" y="11085"/>
                    <a:pt x="100484" y="50242"/>
                  </a:cubicBezTo>
                  <a:cubicBezTo>
                    <a:pt x="112947" y="87631"/>
                    <a:pt x="93815" y="37724"/>
                    <a:pt x="125605" y="85411"/>
                  </a:cubicBezTo>
                  <a:lnTo>
                    <a:pt x="145701" y="115556"/>
                  </a:lnTo>
                  <a:cubicBezTo>
                    <a:pt x="162970" y="167360"/>
                    <a:pt x="154289" y="133195"/>
                    <a:pt x="160774" y="211015"/>
                  </a:cubicBezTo>
                  <a:cubicBezTo>
                    <a:pt x="162310" y="229449"/>
                    <a:pt x="164323" y="247842"/>
                    <a:pt x="165798" y="266281"/>
                  </a:cubicBezTo>
                  <a:cubicBezTo>
                    <a:pt x="167672" y="289712"/>
                    <a:pt x="168593" y="313220"/>
                    <a:pt x="170822" y="336620"/>
                  </a:cubicBezTo>
                  <a:cubicBezTo>
                    <a:pt x="174769" y="378065"/>
                    <a:pt x="174171" y="360627"/>
                    <a:pt x="180870" y="391886"/>
                  </a:cubicBezTo>
                  <a:cubicBezTo>
                    <a:pt x="184449" y="408586"/>
                    <a:pt x="187569" y="425381"/>
                    <a:pt x="190919" y="442128"/>
                  </a:cubicBezTo>
                  <a:lnTo>
                    <a:pt x="195943" y="467248"/>
                  </a:lnTo>
                  <a:cubicBezTo>
                    <a:pt x="197618" y="489020"/>
                    <a:pt x="199546" y="510773"/>
                    <a:pt x="200967" y="532563"/>
                  </a:cubicBezTo>
                  <a:cubicBezTo>
                    <a:pt x="204570" y="587813"/>
                    <a:pt x="206418" y="643185"/>
                    <a:pt x="211016" y="698361"/>
                  </a:cubicBezTo>
                  <a:cubicBezTo>
                    <a:pt x="224031" y="854544"/>
                    <a:pt x="207680" y="715724"/>
                    <a:pt x="221064" y="773723"/>
                  </a:cubicBezTo>
                  <a:cubicBezTo>
                    <a:pt x="224904" y="790365"/>
                    <a:pt x="231112" y="823965"/>
                    <a:pt x="231112" y="823965"/>
                  </a:cubicBezTo>
                  <a:cubicBezTo>
                    <a:pt x="232787" y="842387"/>
                    <a:pt x="234093" y="860846"/>
                    <a:pt x="236136" y="879231"/>
                  </a:cubicBezTo>
                  <a:cubicBezTo>
                    <a:pt x="244129" y="951164"/>
                    <a:pt x="246781" y="892478"/>
                    <a:pt x="236136" y="1014884"/>
                  </a:cubicBezTo>
                  <a:cubicBezTo>
                    <a:pt x="234894" y="1029170"/>
                    <a:pt x="230134" y="1030934"/>
                    <a:pt x="221064" y="1040005"/>
                  </a:cubicBezTo>
                  <a:cubicBezTo>
                    <a:pt x="219389" y="1045029"/>
                    <a:pt x="218765" y="1050536"/>
                    <a:pt x="216040" y="1055077"/>
                  </a:cubicBezTo>
                  <a:cubicBezTo>
                    <a:pt x="210443" y="1064405"/>
                    <a:pt x="198814" y="1068858"/>
                    <a:pt x="190919" y="1075174"/>
                  </a:cubicBezTo>
                  <a:cubicBezTo>
                    <a:pt x="187220" y="1078133"/>
                    <a:pt x="184220" y="1081873"/>
                    <a:pt x="180870" y="1085222"/>
                  </a:cubicBezTo>
                  <a:cubicBezTo>
                    <a:pt x="179195" y="1090246"/>
                    <a:pt x="178214" y="1095558"/>
                    <a:pt x="175846" y="1100295"/>
                  </a:cubicBezTo>
                  <a:cubicBezTo>
                    <a:pt x="168852" y="1114284"/>
                    <a:pt x="161836" y="1119329"/>
                    <a:pt x="150725" y="1130440"/>
                  </a:cubicBezTo>
                  <a:cubicBezTo>
                    <a:pt x="136858" y="1172042"/>
                    <a:pt x="146553" y="1151772"/>
                    <a:pt x="120580" y="1190730"/>
                  </a:cubicBezTo>
                  <a:cubicBezTo>
                    <a:pt x="113121" y="1201918"/>
                    <a:pt x="110709" y="1207671"/>
                    <a:pt x="100484" y="1215851"/>
                  </a:cubicBezTo>
                  <a:cubicBezTo>
                    <a:pt x="95769" y="1219623"/>
                    <a:pt x="90929" y="1223447"/>
                    <a:pt x="85411" y="1225899"/>
                  </a:cubicBezTo>
                  <a:cubicBezTo>
                    <a:pt x="75732" y="1230201"/>
                    <a:pt x="55266" y="1235947"/>
                    <a:pt x="55266" y="1235947"/>
                  </a:cubicBezTo>
                  <a:cubicBezTo>
                    <a:pt x="50242" y="1239297"/>
                    <a:pt x="44909" y="1242224"/>
                    <a:pt x="40194" y="1245996"/>
                  </a:cubicBezTo>
                  <a:cubicBezTo>
                    <a:pt x="32991" y="1251758"/>
                    <a:pt x="23701" y="1263009"/>
                    <a:pt x="20097" y="1271117"/>
                  </a:cubicBezTo>
                  <a:cubicBezTo>
                    <a:pt x="-3817" y="1324924"/>
                    <a:pt x="22739" y="1282226"/>
                    <a:pt x="0" y="1316334"/>
                  </a:cubicBezTo>
                  <a:cubicBezTo>
                    <a:pt x="1675" y="1326382"/>
                    <a:pt x="-818" y="1338134"/>
                    <a:pt x="5024" y="1346479"/>
                  </a:cubicBezTo>
                  <a:cubicBezTo>
                    <a:pt x="11949" y="1356373"/>
                    <a:pt x="23712" y="1362757"/>
                    <a:pt x="35169" y="1366576"/>
                  </a:cubicBezTo>
                  <a:cubicBezTo>
                    <a:pt x="114592" y="1393050"/>
                    <a:pt x="54728" y="1376283"/>
                    <a:pt x="221064" y="1381648"/>
                  </a:cubicBezTo>
                  <a:cubicBezTo>
                    <a:pt x="227763" y="1383323"/>
                    <a:pt x="234547" y="1384689"/>
                    <a:pt x="241161" y="1386673"/>
                  </a:cubicBezTo>
                  <a:cubicBezTo>
                    <a:pt x="257907" y="1391697"/>
                    <a:pt x="274036" y="1398851"/>
                    <a:pt x="291402" y="1401745"/>
                  </a:cubicBezTo>
                  <a:cubicBezTo>
                    <a:pt x="317740" y="1406135"/>
                    <a:pt x="362278" y="1409559"/>
                    <a:pt x="386862" y="1411794"/>
                  </a:cubicBezTo>
                  <a:cubicBezTo>
                    <a:pt x="391886" y="1413469"/>
                    <a:pt x="397393" y="1414093"/>
                    <a:pt x="401934" y="1416818"/>
                  </a:cubicBezTo>
                  <a:cubicBezTo>
                    <a:pt x="405996" y="1419255"/>
                    <a:pt x="408284" y="1423907"/>
                    <a:pt x="411983" y="1426866"/>
                  </a:cubicBezTo>
                  <a:cubicBezTo>
                    <a:pt x="416698" y="1430638"/>
                    <a:pt x="422340" y="1433142"/>
                    <a:pt x="427055" y="1436914"/>
                  </a:cubicBezTo>
                  <a:cubicBezTo>
                    <a:pt x="430754" y="1439873"/>
                    <a:pt x="433162" y="1444335"/>
                    <a:pt x="437103" y="1446963"/>
                  </a:cubicBezTo>
                  <a:cubicBezTo>
                    <a:pt x="468045" y="1467591"/>
                    <a:pt x="446579" y="1446504"/>
                    <a:pt x="472273" y="1467059"/>
                  </a:cubicBezTo>
                  <a:cubicBezTo>
                    <a:pt x="475972" y="1470018"/>
                    <a:pt x="478084" y="1474990"/>
                    <a:pt x="482321" y="1477108"/>
                  </a:cubicBezTo>
                  <a:cubicBezTo>
                    <a:pt x="491795" y="1481845"/>
                    <a:pt x="512466" y="1487156"/>
                    <a:pt x="512466" y="1487156"/>
                  </a:cubicBezTo>
                  <a:cubicBezTo>
                    <a:pt x="515815" y="1490506"/>
                    <a:pt x="518815" y="1494246"/>
                    <a:pt x="522514" y="1497205"/>
                  </a:cubicBezTo>
                  <a:cubicBezTo>
                    <a:pt x="527229" y="1500977"/>
                    <a:pt x="533317" y="1502983"/>
                    <a:pt x="537587" y="1507253"/>
                  </a:cubicBezTo>
                  <a:cubicBezTo>
                    <a:pt x="541857" y="1511522"/>
                    <a:pt x="543863" y="1517610"/>
                    <a:pt x="547635" y="1522325"/>
                  </a:cubicBezTo>
                  <a:cubicBezTo>
                    <a:pt x="550594" y="1526024"/>
                    <a:pt x="554725" y="1528675"/>
                    <a:pt x="557684" y="1532374"/>
                  </a:cubicBezTo>
                  <a:cubicBezTo>
                    <a:pt x="561456" y="1537089"/>
                    <a:pt x="563802" y="1542862"/>
                    <a:pt x="567732" y="1547446"/>
                  </a:cubicBezTo>
                  <a:lnTo>
                    <a:pt x="602901" y="1582615"/>
                  </a:lnTo>
                  <a:cubicBezTo>
                    <a:pt x="606251" y="1585965"/>
                    <a:pt x="610322" y="1588722"/>
                    <a:pt x="612950" y="1592664"/>
                  </a:cubicBezTo>
                  <a:cubicBezTo>
                    <a:pt x="625626" y="1611677"/>
                    <a:pt x="618729" y="1603466"/>
                    <a:pt x="633046" y="1617785"/>
                  </a:cubicBezTo>
                  <a:cubicBezTo>
                    <a:pt x="634721" y="1622809"/>
                    <a:pt x="636785" y="1627719"/>
                    <a:pt x="638070" y="1632857"/>
                  </a:cubicBezTo>
                  <a:cubicBezTo>
                    <a:pt x="644470" y="1658454"/>
                    <a:pt x="644050" y="1669686"/>
                    <a:pt x="648119" y="1698172"/>
                  </a:cubicBezTo>
                  <a:cubicBezTo>
                    <a:pt x="654026" y="1739524"/>
                    <a:pt x="650843" y="1715455"/>
                    <a:pt x="658167" y="1748413"/>
                  </a:cubicBezTo>
                  <a:cubicBezTo>
                    <a:pt x="660462" y="1758739"/>
                    <a:pt x="662827" y="1777830"/>
                    <a:pt x="668216" y="1788607"/>
                  </a:cubicBezTo>
                  <a:cubicBezTo>
                    <a:pt x="670916" y="1794008"/>
                    <a:pt x="674492" y="1798964"/>
                    <a:pt x="678264" y="1803679"/>
                  </a:cubicBezTo>
                  <a:cubicBezTo>
                    <a:pt x="681223" y="1807378"/>
                    <a:pt x="684250" y="1811291"/>
                    <a:pt x="688312" y="1813728"/>
                  </a:cubicBezTo>
                  <a:cubicBezTo>
                    <a:pt x="692853" y="1816453"/>
                    <a:pt x="698361" y="1817077"/>
                    <a:pt x="703385" y="1818752"/>
                  </a:cubicBezTo>
                  <a:cubicBezTo>
                    <a:pt x="712359" y="1845674"/>
                    <a:pt x="714399" y="1847641"/>
                    <a:pt x="718457" y="1874018"/>
                  </a:cubicBezTo>
                  <a:cubicBezTo>
                    <a:pt x="720510" y="1887363"/>
                    <a:pt x="720652" y="1901009"/>
                    <a:pt x="723481" y="1914211"/>
                  </a:cubicBezTo>
                  <a:cubicBezTo>
                    <a:pt x="725700" y="1924568"/>
                    <a:pt x="730180" y="1934308"/>
                    <a:pt x="733530" y="1944356"/>
                  </a:cubicBezTo>
                  <a:lnTo>
                    <a:pt x="743578" y="1974501"/>
                  </a:lnTo>
                  <a:cubicBezTo>
                    <a:pt x="745253" y="1979525"/>
                    <a:pt x="747318" y="1984436"/>
                    <a:pt x="748602" y="1989574"/>
                  </a:cubicBezTo>
                  <a:lnTo>
                    <a:pt x="753626" y="2009670"/>
                  </a:lnTo>
                  <a:cubicBezTo>
                    <a:pt x="750414" y="2086751"/>
                    <a:pt x="757998" y="2099874"/>
                    <a:pt x="743578" y="2150347"/>
                  </a:cubicBezTo>
                  <a:cubicBezTo>
                    <a:pt x="742123" y="2155439"/>
                    <a:pt x="740922" y="2160683"/>
                    <a:pt x="738554" y="2165420"/>
                  </a:cubicBezTo>
                  <a:cubicBezTo>
                    <a:pt x="735854" y="2170821"/>
                    <a:pt x="730958" y="2174974"/>
                    <a:pt x="728506" y="2180492"/>
                  </a:cubicBezTo>
                  <a:cubicBezTo>
                    <a:pt x="710031" y="2222059"/>
                    <a:pt x="729045" y="2200048"/>
                    <a:pt x="708409" y="2220686"/>
                  </a:cubicBezTo>
                  <a:cubicBezTo>
                    <a:pt x="706734" y="2227385"/>
                    <a:pt x="704739" y="2234012"/>
                    <a:pt x="703385" y="2240783"/>
                  </a:cubicBezTo>
                  <a:cubicBezTo>
                    <a:pt x="701387" y="2250772"/>
                    <a:pt x="700832" y="2261045"/>
                    <a:pt x="698361" y="2270928"/>
                  </a:cubicBezTo>
                  <a:cubicBezTo>
                    <a:pt x="695792" y="2281204"/>
                    <a:pt x="691662" y="2291025"/>
                    <a:pt x="688312" y="2301073"/>
                  </a:cubicBezTo>
                  <a:cubicBezTo>
                    <a:pt x="686637" y="2306097"/>
                    <a:pt x="686225" y="2311739"/>
                    <a:pt x="683288" y="2316145"/>
                  </a:cubicBezTo>
                  <a:cubicBezTo>
                    <a:pt x="679939" y="2321169"/>
                    <a:pt x="675692" y="2325700"/>
                    <a:pt x="673240" y="2331218"/>
                  </a:cubicBezTo>
                  <a:cubicBezTo>
                    <a:pt x="668938" y="2340897"/>
                    <a:pt x="666541" y="2351315"/>
                    <a:pt x="663191" y="2361363"/>
                  </a:cubicBezTo>
                  <a:cubicBezTo>
                    <a:pt x="661516" y="2366387"/>
                    <a:pt x="661912" y="2372690"/>
                    <a:pt x="658167" y="2376435"/>
                  </a:cubicBezTo>
                  <a:cubicBezTo>
                    <a:pt x="650654" y="2383948"/>
                    <a:pt x="612950" y="2418367"/>
                    <a:pt x="612950" y="2431701"/>
                  </a:cubicBezTo>
                  <a:lnTo>
                    <a:pt x="612950" y="2436725"/>
                  </a:lnTo>
                </a:path>
              </a:pathLst>
            </a:cu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929095" y="2873829"/>
              <a:ext cx="3150158" cy="2708030"/>
            </a:xfrm>
            <a:custGeom>
              <a:avLst/>
              <a:gdLst>
                <a:gd name="connsiteX0" fmla="*/ 3150158 w 3150158"/>
                <a:gd name="connsiteY0" fmla="*/ 1441938 h 2708030"/>
                <a:gd name="connsiteX1" fmla="*/ 3114989 w 3150158"/>
                <a:gd name="connsiteY1" fmla="*/ 1477107 h 2708030"/>
                <a:gd name="connsiteX2" fmla="*/ 3104940 w 3150158"/>
                <a:gd name="connsiteY2" fmla="*/ 1487156 h 2708030"/>
                <a:gd name="connsiteX3" fmla="*/ 3084843 w 3150158"/>
                <a:gd name="connsiteY3" fmla="*/ 1517301 h 2708030"/>
                <a:gd name="connsiteX4" fmla="*/ 3064747 w 3150158"/>
                <a:gd name="connsiteY4" fmla="*/ 1562518 h 2708030"/>
                <a:gd name="connsiteX5" fmla="*/ 3054698 w 3150158"/>
                <a:gd name="connsiteY5" fmla="*/ 1572567 h 2708030"/>
                <a:gd name="connsiteX6" fmla="*/ 3039626 w 3150158"/>
                <a:gd name="connsiteY6" fmla="*/ 1602712 h 2708030"/>
                <a:gd name="connsiteX7" fmla="*/ 3024553 w 3150158"/>
                <a:gd name="connsiteY7" fmla="*/ 1632857 h 2708030"/>
                <a:gd name="connsiteX8" fmla="*/ 3009481 w 3150158"/>
                <a:gd name="connsiteY8" fmla="*/ 1668026 h 2708030"/>
                <a:gd name="connsiteX9" fmla="*/ 2994408 w 3150158"/>
                <a:gd name="connsiteY9" fmla="*/ 1698171 h 2708030"/>
                <a:gd name="connsiteX10" fmla="*/ 2979336 w 3150158"/>
                <a:gd name="connsiteY10" fmla="*/ 1743389 h 2708030"/>
                <a:gd name="connsiteX11" fmla="*/ 2974312 w 3150158"/>
                <a:gd name="connsiteY11" fmla="*/ 1758461 h 2708030"/>
                <a:gd name="connsiteX12" fmla="*/ 2964263 w 3150158"/>
                <a:gd name="connsiteY12" fmla="*/ 1773534 h 2708030"/>
                <a:gd name="connsiteX13" fmla="*/ 2934118 w 3150158"/>
                <a:gd name="connsiteY13" fmla="*/ 1863969 h 2708030"/>
                <a:gd name="connsiteX14" fmla="*/ 2924070 w 3150158"/>
                <a:gd name="connsiteY14" fmla="*/ 1894114 h 2708030"/>
                <a:gd name="connsiteX15" fmla="*/ 2919046 w 3150158"/>
                <a:gd name="connsiteY15" fmla="*/ 1909186 h 2708030"/>
                <a:gd name="connsiteX16" fmla="*/ 2914021 w 3150158"/>
                <a:gd name="connsiteY16" fmla="*/ 1964452 h 2708030"/>
                <a:gd name="connsiteX17" fmla="*/ 2908997 w 3150158"/>
                <a:gd name="connsiteY17" fmla="*/ 2034791 h 2708030"/>
                <a:gd name="connsiteX18" fmla="*/ 2903973 w 3150158"/>
                <a:gd name="connsiteY18" fmla="*/ 2069960 h 2708030"/>
                <a:gd name="connsiteX19" fmla="*/ 2908997 w 3150158"/>
                <a:gd name="connsiteY19" fmla="*/ 2155371 h 2708030"/>
                <a:gd name="connsiteX20" fmla="*/ 2924070 w 3150158"/>
                <a:gd name="connsiteY20" fmla="*/ 2180492 h 2708030"/>
                <a:gd name="connsiteX21" fmla="*/ 2944167 w 3150158"/>
                <a:gd name="connsiteY21" fmla="*/ 2205613 h 2708030"/>
                <a:gd name="connsiteX22" fmla="*/ 2954215 w 3150158"/>
                <a:gd name="connsiteY22" fmla="*/ 2306096 h 2708030"/>
                <a:gd name="connsiteX23" fmla="*/ 2944167 w 3150158"/>
                <a:gd name="connsiteY23" fmla="*/ 2376435 h 2708030"/>
                <a:gd name="connsiteX24" fmla="*/ 2934118 w 3150158"/>
                <a:gd name="connsiteY24" fmla="*/ 2386483 h 2708030"/>
                <a:gd name="connsiteX25" fmla="*/ 2919046 w 3150158"/>
                <a:gd name="connsiteY25" fmla="*/ 2416628 h 2708030"/>
                <a:gd name="connsiteX26" fmla="*/ 2908997 w 3150158"/>
                <a:gd name="connsiteY26" fmla="*/ 2426676 h 2708030"/>
                <a:gd name="connsiteX27" fmla="*/ 2873828 w 3150158"/>
                <a:gd name="connsiteY27" fmla="*/ 2466870 h 2708030"/>
                <a:gd name="connsiteX28" fmla="*/ 2858756 w 3150158"/>
                <a:gd name="connsiteY28" fmla="*/ 2471894 h 2708030"/>
                <a:gd name="connsiteX29" fmla="*/ 2848707 w 3150158"/>
                <a:gd name="connsiteY29" fmla="*/ 2481942 h 2708030"/>
                <a:gd name="connsiteX30" fmla="*/ 2818562 w 3150158"/>
                <a:gd name="connsiteY30" fmla="*/ 2491991 h 2708030"/>
                <a:gd name="connsiteX31" fmla="*/ 2803490 w 3150158"/>
                <a:gd name="connsiteY31" fmla="*/ 2502039 h 2708030"/>
                <a:gd name="connsiteX32" fmla="*/ 2773345 w 3150158"/>
                <a:gd name="connsiteY32" fmla="*/ 2512087 h 2708030"/>
                <a:gd name="connsiteX33" fmla="*/ 2758272 w 3150158"/>
                <a:gd name="connsiteY33" fmla="*/ 2522136 h 2708030"/>
                <a:gd name="connsiteX34" fmla="*/ 2728127 w 3150158"/>
                <a:gd name="connsiteY34" fmla="*/ 2532184 h 2708030"/>
                <a:gd name="connsiteX35" fmla="*/ 2718079 w 3150158"/>
                <a:gd name="connsiteY35" fmla="*/ 2542233 h 2708030"/>
                <a:gd name="connsiteX36" fmla="*/ 2667837 w 3150158"/>
                <a:gd name="connsiteY36" fmla="*/ 2557305 h 2708030"/>
                <a:gd name="connsiteX37" fmla="*/ 2652764 w 3150158"/>
                <a:gd name="connsiteY37" fmla="*/ 2567353 h 2708030"/>
                <a:gd name="connsiteX38" fmla="*/ 2617595 w 3150158"/>
                <a:gd name="connsiteY38" fmla="*/ 2577402 h 2708030"/>
                <a:gd name="connsiteX39" fmla="*/ 2582426 w 3150158"/>
                <a:gd name="connsiteY39" fmla="*/ 2587450 h 2708030"/>
                <a:gd name="connsiteX40" fmla="*/ 2547257 w 3150158"/>
                <a:gd name="connsiteY40" fmla="*/ 2592474 h 2708030"/>
                <a:gd name="connsiteX41" fmla="*/ 2497015 w 3150158"/>
                <a:gd name="connsiteY41" fmla="*/ 2607547 h 2708030"/>
                <a:gd name="connsiteX42" fmla="*/ 2476918 w 3150158"/>
                <a:gd name="connsiteY42" fmla="*/ 2612571 h 2708030"/>
                <a:gd name="connsiteX43" fmla="*/ 2461846 w 3150158"/>
                <a:gd name="connsiteY43" fmla="*/ 2617595 h 2708030"/>
                <a:gd name="connsiteX44" fmla="*/ 2431701 w 3150158"/>
                <a:gd name="connsiteY44" fmla="*/ 2622619 h 2708030"/>
                <a:gd name="connsiteX45" fmla="*/ 2391507 w 3150158"/>
                <a:gd name="connsiteY45" fmla="*/ 2627644 h 2708030"/>
                <a:gd name="connsiteX46" fmla="*/ 2356338 w 3150158"/>
                <a:gd name="connsiteY46" fmla="*/ 2632668 h 2708030"/>
                <a:gd name="connsiteX47" fmla="*/ 2316145 w 3150158"/>
                <a:gd name="connsiteY47" fmla="*/ 2637692 h 2708030"/>
                <a:gd name="connsiteX48" fmla="*/ 2275951 w 3150158"/>
                <a:gd name="connsiteY48" fmla="*/ 2647740 h 2708030"/>
                <a:gd name="connsiteX49" fmla="*/ 2205613 w 3150158"/>
                <a:gd name="connsiteY49" fmla="*/ 2667837 h 2708030"/>
                <a:gd name="connsiteX50" fmla="*/ 2175468 w 3150158"/>
                <a:gd name="connsiteY50" fmla="*/ 2682909 h 2708030"/>
                <a:gd name="connsiteX51" fmla="*/ 2165419 w 3150158"/>
                <a:gd name="connsiteY51" fmla="*/ 2692958 h 2708030"/>
                <a:gd name="connsiteX52" fmla="*/ 2150347 w 3150158"/>
                <a:gd name="connsiteY52" fmla="*/ 2697982 h 2708030"/>
                <a:gd name="connsiteX53" fmla="*/ 2115178 w 3150158"/>
                <a:gd name="connsiteY53" fmla="*/ 2708030 h 2708030"/>
                <a:gd name="connsiteX54" fmla="*/ 2014694 w 3150158"/>
                <a:gd name="connsiteY54" fmla="*/ 2697982 h 2708030"/>
                <a:gd name="connsiteX55" fmla="*/ 1949380 w 3150158"/>
                <a:gd name="connsiteY55" fmla="*/ 2687934 h 2708030"/>
                <a:gd name="connsiteX56" fmla="*/ 1828800 w 3150158"/>
                <a:gd name="connsiteY56" fmla="*/ 2682909 h 2708030"/>
                <a:gd name="connsiteX57" fmla="*/ 1763485 w 3150158"/>
                <a:gd name="connsiteY57" fmla="*/ 2667837 h 2708030"/>
                <a:gd name="connsiteX58" fmla="*/ 1748413 w 3150158"/>
                <a:gd name="connsiteY58" fmla="*/ 2662813 h 2708030"/>
                <a:gd name="connsiteX59" fmla="*/ 1733340 w 3150158"/>
                <a:gd name="connsiteY59" fmla="*/ 2657789 h 2708030"/>
                <a:gd name="connsiteX60" fmla="*/ 1718268 w 3150158"/>
                <a:gd name="connsiteY60" fmla="*/ 2647740 h 2708030"/>
                <a:gd name="connsiteX61" fmla="*/ 1703195 w 3150158"/>
                <a:gd name="connsiteY61" fmla="*/ 2642716 h 2708030"/>
                <a:gd name="connsiteX62" fmla="*/ 1673050 w 3150158"/>
                <a:gd name="connsiteY62" fmla="*/ 2622619 h 2708030"/>
                <a:gd name="connsiteX63" fmla="*/ 1642905 w 3150158"/>
                <a:gd name="connsiteY63" fmla="*/ 2612571 h 2708030"/>
                <a:gd name="connsiteX64" fmla="*/ 1617784 w 3150158"/>
                <a:gd name="connsiteY64" fmla="*/ 2592474 h 2708030"/>
                <a:gd name="connsiteX65" fmla="*/ 1602712 w 3150158"/>
                <a:gd name="connsiteY65" fmla="*/ 2582426 h 2708030"/>
                <a:gd name="connsiteX66" fmla="*/ 1577591 w 3150158"/>
                <a:gd name="connsiteY66" fmla="*/ 2562329 h 2708030"/>
                <a:gd name="connsiteX67" fmla="*/ 1562518 w 3150158"/>
                <a:gd name="connsiteY67" fmla="*/ 2557305 h 2708030"/>
                <a:gd name="connsiteX68" fmla="*/ 1522325 w 3150158"/>
                <a:gd name="connsiteY68" fmla="*/ 2517112 h 2708030"/>
                <a:gd name="connsiteX69" fmla="*/ 1512276 w 3150158"/>
                <a:gd name="connsiteY69" fmla="*/ 2507063 h 2708030"/>
                <a:gd name="connsiteX70" fmla="*/ 1497204 w 3150158"/>
                <a:gd name="connsiteY70" fmla="*/ 2497015 h 2708030"/>
                <a:gd name="connsiteX71" fmla="*/ 1477107 w 3150158"/>
                <a:gd name="connsiteY71" fmla="*/ 2471894 h 2708030"/>
                <a:gd name="connsiteX72" fmla="*/ 1457010 w 3150158"/>
                <a:gd name="connsiteY72" fmla="*/ 2446773 h 2708030"/>
                <a:gd name="connsiteX73" fmla="*/ 1451986 w 3150158"/>
                <a:gd name="connsiteY73" fmla="*/ 2431701 h 2708030"/>
                <a:gd name="connsiteX74" fmla="*/ 1441938 w 3150158"/>
                <a:gd name="connsiteY74" fmla="*/ 2421652 h 2708030"/>
                <a:gd name="connsiteX75" fmla="*/ 1436914 w 3150158"/>
                <a:gd name="connsiteY75" fmla="*/ 2401556 h 2708030"/>
                <a:gd name="connsiteX76" fmla="*/ 1421841 w 3150158"/>
                <a:gd name="connsiteY76" fmla="*/ 2356338 h 2708030"/>
                <a:gd name="connsiteX77" fmla="*/ 1416817 w 3150158"/>
                <a:gd name="connsiteY77" fmla="*/ 2341266 h 2708030"/>
                <a:gd name="connsiteX78" fmla="*/ 1406769 w 3150158"/>
                <a:gd name="connsiteY78" fmla="*/ 2331217 h 2708030"/>
                <a:gd name="connsiteX79" fmla="*/ 1391696 w 3150158"/>
                <a:gd name="connsiteY79" fmla="*/ 2286000 h 2708030"/>
                <a:gd name="connsiteX80" fmla="*/ 1386672 w 3150158"/>
                <a:gd name="connsiteY80" fmla="*/ 2270927 h 2708030"/>
                <a:gd name="connsiteX81" fmla="*/ 1376624 w 3150158"/>
                <a:gd name="connsiteY81" fmla="*/ 2225709 h 2708030"/>
                <a:gd name="connsiteX82" fmla="*/ 1366575 w 3150158"/>
                <a:gd name="connsiteY82" fmla="*/ 2210637 h 2708030"/>
                <a:gd name="connsiteX83" fmla="*/ 1326382 w 3150158"/>
                <a:gd name="connsiteY83" fmla="*/ 2175468 h 2708030"/>
                <a:gd name="connsiteX84" fmla="*/ 1256043 w 3150158"/>
                <a:gd name="connsiteY84" fmla="*/ 2165419 h 2708030"/>
                <a:gd name="connsiteX85" fmla="*/ 1225898 w 3150158"/>
                <a:gd name="connsiteY85" fmla="*/ 2155371 h 2708030"/>
                <a:gd name="connsiteX86" fmla="*/ 1210826 w 3150158"/>
                <a:gd name="connsiteY86" fmla="*/ 2150347 h 2708030"/>
                <a:gd name="connsiteX87" fmla="*/ 1160584 w 3150158"/>
                <a:gd name="connsiteY87" fmla="*/ 2120202 h 2708030"/>
                <a:gd name="connsiteX88" fmla="*/ 1145512 w 3150158"/>
                <a:gd name="connsiteY88" fmla="*/ 2115178 h 2708030"/>
                <a:gd name="connsiteX89" fmla="*/ 1120391 w 3150158"/>
                <a:gd name="connsiteY89" fmla="*/ 2095081 h 2708030"/>
                <a:gd name="connsiteX90" fmla="*/ 1100294 w 3150158"/>
                <a:gd name="connsiteY90" fmla="*/ 2074984 h 2708030"/>
                <a:gd name="connsiteX91" fmla="*/ 1070149 w 3150158"/>
                <a:gd name="connsiteY91" fmla="*/ 2049863 h 2708030"/>
                <a:gd name="connsiteX92" fmla="*/ 1060101 w 3150158"/>
                <a:gd name="connsiteY92" fmla="*/ 2034791 h 2708030"/>
                <a:gd name="connsiteX93" fmla="*/ 1050052 w 3150158"/>
                <a:gd name="connsiteY93" fmla="*/ 2024742 h 2708030"/>
                <a:gd name="connsiteX94" fmla="*/ 1029956 w 3150158"/>
                <a:gd name="connsiteY94" fmla="*/ 1994597 h 2708030"/>
                <a:gd name="connsiteX95" fmla="*/ 999810 w 3150158"/>
                <a:gd name="connsiteY95" fmla="*/ 1954404 h 2708030"/>
                <a:gd name="connsiteX96" fmla="*/ 989762 w 3150158"/>
                <a:gd name="connsiteY96" fmla="*/ 1939331 h 2708030"/>
                <a:gd name="connsiteX97" fmla="*/ 984738 w 3150158"/>
                <a:gd name="connsiteY97" fmla="*/ 1924259 h 2708030"/>
                <a:gd name="connsiteX98" fmla="*/ 964641 w 3150158"/>
                <a:gd name="connsiteY98" fmla="*/ 1899138 h 2708030"/>
                <a:gd name="connsiteX99" fmla="*/ 939520 w 3150158"/>
                <a:gd name="connsiteY99" fmla="*/ 1863969 h 2708030"/>
                <a:gd name="connsiteX100" fmla="*/ 904351 w 3150158"/>
                <a:gd name="connsiteY100" fmla="*/ 1823775 h 2708030"/>
                <a:gd name="connsiteX101" fmla="*/ 889279 w 3150158"/>
                <a:gd name="connsiteY101" fmla="*/ 1818751 h 2708030"/>
                <a:gd name="connsiteX102" fmla="*/ 879230 w 3150158"/>
                <a:gd name="connsiteY102" fmla="*/ 1808703 h 2708030"/>
                <a:gd name="connsiteX103" fmla="*/ 849085 w 3150158"/>
                <a:gd name="connsiteY103" fmla="*/ 1798655 h 2708030"/>
                <a:gd name="connsiteX104" fmla="*/ 673239 w 3150158"/>
                <a:gd name="connsiteY104" fmla="*/ 1803679 h 2708030"/>
                <a:gd name="connsiteX105" fmla="*/ 653142 w 3150158"/>
                <a:gd name="connsiteY105" fmla="*/ 1808703 h 2708030"/>
                <a:gd name="connsiteX106" fmla="*/ 628021 w 3150158"/>
                <a:gd name="connsiteY106" fmla="*/ 1838848 h 2708030"/>
                <a:gd name="connsiteX107" fmla="*/ 612949 w 3150158"/>
                <a:gd name="connsiteY107" fmla="*/ 1868993 h 2708030"/>
                <a:gd name="connsiteX108" fmla="*/ 602901 w 3150158"/>
                <a:gd name="connsiteY108" fmla="*/ 1899138 h 2708030"/>
                <a:gd name="connsiteX109" fmla="*/ 582804 w 3150158"/>
                <a:gd name="connsiteY109" fmla="*/ 1919235 h 2708030"/>
                <a:gd name="connsiteX110" fmla="*/ 567731 w 3150158"/>
                <a:gd name="connsiteY110" fmla="*/ 1934307 h 2708030"/>
                <a:gd name="connsiteX111" fmla="*/ 552659 w 3150158"/>
                <a:gd name="connsiteY111" fmla="*/ 1944356 h 2708030"/>
                <a:gd name="connsiteX112" fmla="*/ 527538 w 3150158"/>
                <a:gd name="connsiteY112" fmla="*/ 1959428 h 2708030"/>
                <a:gd name="connsiteX113" fmla="*/ 502417 w 3150158"/>
                <a:gd name="connsiteY113" fmla="*/ 1979525 h 2708030"/>
                <a:gd name="connsiteX114" fmla="*/ 477296 w 3150158"/>
                <a:gd name="connsiteY114" fmla="*/ 1999622 h 2708030"/>
                <a:gd name="connsiteX115" fmla="*/ 427054 w 3150158"/>
                <a:gd name="connsiteY115" fmla="*/ 1994597 h 2708030"/>
                <a:gd name="connsiteX116" fmla="*/ 371789 w 3150158"/>
                <a:gd name="connsiteY116" fmla="*/ 1949380 h 2708030"/>
                <a:gd name="connsiteX117" fmla="*/ 346668 w 3150158"/>
                <a:gd name="connsiteY117" fmla="*/ 1924259 h 2708030"/>
                <a:gd name="connsiteX118" fmla="*/ 326571 w 3150158"/>
                <a:gd name="connsiteY118" fmla="*/ 1894114 h 2708030"/>
                <a:gd name="connsiteX119" fmla="*/ 321547 w 3150158"/>
                <a:gd name="connsiteY119" fmla="*/ 1879041 h 2708030"/>
                <a:gd name="connsiteX120" fmla="*/ 311498 w 3150158"/>
                <a:gd name="connsiteY120" fmla="*/ 1868993 h 2708030"/>
                <a:gd name="connsiteX121" fmla="*/ 301450 w 3150158"/>
                <a:gd name="connsiteY121" fmla="*/ 1838848 h 2708030"/>
                <a:gd name="connsiteX122" fmla="*/ 296426 w 3150158"/>
                <a:gd name="connsiteY122" fmla="*/ 1823775 h 2708030"/>
                <a:gd name="connsiteX123" fmla="*/ 291402 w 3150158"/>
                <a:gd name="connsiteY123" fmla="*/ 1798655 h 2708030"/>
                <a:gd name="connsiteX124" fmla="*/ 286378 w 3150158"/>
                <a:gd name="connsiteY124" fmla="*/ 1768509 h 2708030"/>
                <a:gd name="connsiteX125" fmla="*/ 271305 w 3150158"/>
                <a:gd name="connsiteY125" fmla="*/ 1718268 h 2708030"/>
                <a:gd name="connsiteX126" fmla="*/ 266281 w 3150158"/>
                <a:gd name="connsiteY126" fmla="*/ 1703195 h 2708030"/>
                <a:gd name="connsiteX127" fmla="*/ 251208 w 3150158"/>
                <a:gd name="connsiteY127" fmla="*/ 1678074 h 2708030"/>
                <a:gd name="connsiteX128" fmla="*/ 241160 w 3150158"/>
                <a:gd name="connsiteY128" fmla="*/ 1647929 h 2708030"/>
                <a:gd name="connsiteX129" fmla="*/ 226087 w 3150158"/>
                <a:gd name="connsiteY129" fmla="*/ 1617784 h 2708030"/>
                <a:gd name="connsiteX130" fmla="*/ 205991 w 3150158"/>
                <a:gd name="connsiteY130" fmla="*/ 1592663 h 2708030"/>
                <a:gd name="connsiteX131" fmla="*/ 190918 w 3150158"/>
                <a:gd name="connsiteY131" fmla="*/ 1567542 h 2708030"/>
                <a:gd name="connsiteX132" fmla="*/ 185894 w 3150158"/>
                <a:gd name="connsiteY132" fmla="*/ 1552470 h 2708030"/>
                <a:gd name="connsiteX133" fmla="*/ 170821 w 3150158"/>
                <a:gd name="connsiteY133" fmla="*/ 1537397 h 2708030"/>
                <a:gd name="connsiteX134" fmla="*/ 150725 w 3150158"/>
                <a:gd name="connsiteY134" fmla="*/ 1507252 h 2708030"/>
                <a:gd name="connsiteX135" fmla="*/ 130628 w 3150158"/>
                <a:gd name="connsiteY135" fmla="*/ 1482131 h 2708030"/>
                <a:gd name="connsiteX136" fmla="*/ 115556 w 3150158"/>
                <a:gd name="connsiteY136" fmla="*/ 1472083 h 2708030"/>
                <a:gd name="connsiteX137" fmla="*/ 95459 w 3150158"/>
                <a:gd name="connsiteY137" fmla="*/ 1451986 h 2708030"/>
                <a:gd name="connsiteX138" fmla="*/ 55265 w 3150158"/>
                <a:gd name="connsiteY138" fmla="*/ 1421841 h 2708030"/>
                <a:gd name="connsiteX139" fmla="*/ 45217 w 3150158"/>
                <a:gd name="connsiteY139" fmla="*/ 1406769 h 2708030"/>
                <a:gd name="connsiteX140" fmla="*/ 30145 w 3150158"/>
                <a:gd name="connsiteY140" fmla="*/ 1361551 h 2708030"/>
                <a:gd name="connsiteX141" fmla="*/ 20096 w 3150158"/>
                <a:gd name="connsiteY141" fmla="*/ 1331406 h 2708030"/>
                <a:gd name="connsiteX142" fmla="*/ 15072 w 3150158"/>
                <a:gd name="connsiteY142" fmla="*/ 1311309 h 2708030"/>
                <a:gd name="connsiteX143" fmla="*/ 0 w 3150158"/>
                <a:gd name="connsiteY143" fmla="*/ 1150536 h 2708030"/>
                <a:gd name="connsiteX144" fmla="*/ 5024 w 3150158"/>
                <a:gd name="connsiteY144" fmla="*/ 934496 h 2708030"/>
                <a:gd name="connsiteX145" fmla="*/ 15072 w 3150158"/>
                <a:gd name="connsiteY145" fmla="*/ 889279 h 2708030"/>
                <a:gd name="connsiteX146" fmla="*/ 20096 w 3150158"/>
                <a:gd name="connsiteY146" fmla="*/ 869182 h 2708030"/>
                <a:gd name="connsiteX147" fmla="*/ 25120 w 3150158"/>
                <a:gd name="connsiteY147" fmla="*/ 854109 h 2708030"/>
                <a:gd name="connsiteX148" fmla="*/ 55265 w 3150158"/>
                <a:gd name="connsiteY148" fmla="*/ 839037 h 2708030"/>
                <a:gd name="connsiteX149" fmla="*/ 80386 w 3150158"/>
                <a:gd name="connsiteY149" fmla="*/ 803868 h 2708030"/>
                <a:gd name="connsiteX150" fmla="*/ 75362 w 3150158"/>
                <a:gd name="connsiteY150" fmla="*/ 743578 h 2708030"/>
                <a:gd name="connsiteX151" fmla="*/ 70338 w 3150158"/>
                <a:gd name="connsiteY151" fmla="*/ 708408 h 2708030"/>
                <a:gd name="connsiteX152" fmla="*/ 80386 w 3150158"/>
                <a:gd name="connsiteY152" fmla="*/ 663191 h 2708030"/>
                <a:gd name="connsiteX153" fmla="*/ 90435 w 3150158"/>
                <a:gd name="connsiteY153" fmla="*/ 653142 h 2708030"/>
                <a:gd name="connsiteX154" fmla="*/ 100483 w 3150158"/>
                <a:gd name="connsiteY154" fmla="*/ 638070 h 2708030"/>
                <a:gd name="connsiteX155" fmla="*/ 120580 w 3150158"/>
                <a:gd name="connsiteY155" fmla="*/ 592852 h 2708030"/>
                <a:gd name="connsiteX156" fmla="*/ 140676 w 3150158"/>
                <a:gd name="connsiteY156" fmla="*/ 547635 h 2708030"/>
                <a:gd name="connsiteX157" fmla="*/ 150725 w 3150158"/>
                <a:gd name="connsiteY157" fmla="*/ 537586 h 2708030"/>
                <a:gd name="connsiteX158" fmla="*/ 170821 w 3150158"/>
                <a:gd name="connsiteY158" fmla="*/ 512466 h 2708030"/>
                <a:gd name="connsiteX159" fmla="*/ 175846 w 3150158"/>
                <a:gd name="connsiteY159" fmla="*/ 497393 h 2708030"/>
                <a:gd name="connsiteX160" fmla="*/ 190918 w 3150158"/>
                <a:gd name="connsiteY160" fmla="*/ 487345 h 2708030"/>
                <a:gd name="connsiteX161" fmla="*/ 200967 w 3150158"/>
                <a:gd name="connsiteY161" fmla="*/ 477296 h 2708030"/>
                <a:gd name="connsiteX162" fmla="*/ 216039 w 3150158"/>
                <a:gd name="connsiteY162" fmla="*/ 467248 h 2708030"/>
                <a:gd name="connsiteX163" fmla="*/ 246184 w 3150158"/>
                <a:gd name="connsiteY163" fmla="*/ 437103 h 2708030"/>
                <a:gd name="connsiteX164" fmla="*/ 261257 w 3150158"/>
                <a:gd name="connsiteY164" fmla="*/ 422030 h 2708030"/>
                <a:gd name="connsiteX165" fmla="*/ 271305 w 3150158"/>
                <a:gd name="connsiteY165" fmla="*/ 406958 h 2708030"/>
                <a:gd name="connsiteX166" fmla="*/ 291402 w 3150158"/>
                <a:gd name="connsiteY166" fmla="*/ 386861 h 2708030"/>
                <a:gd name="connsiteX167" fmla="*/ 306474 w 3150158"/>
                <a:gd name="connsiteY167" fmla="*/ 371789 h 2708030"/>
                <a:gd name="connsiteX168" fmla="*/ 331595 w 3150158"/>
                <a:gd name="connsiteY168" fmla="*/ 346668 h 2708030"/>
                <a:gd name="connsiteX169" fmla="*/ 341643 w 3150158"/>
                <a:gd name="connsiteY169" fmla="*/ 336619 h 2708030"/>
                <a:gd name="connsiteX170" fmla="*/ 361740 w 3150158"/>
                <a:gd name="connsiteY170" fmla="*/ 326571 h 2708030"/>
                <a:gd name="connsiteX171" fmla="*/ 371789 w 3150158"/>
                <a:gd name="connsiteY171" fmla="*/ 316523 h 2708030"/>
                <a:gd name="connsiteX172" fmla="*/ 386861 w 3150158"/>
                <a:gd name="connsiteY172" fmla="*/ 311498 h 2708030"/>
                <a:gd name="connsiteX173" fmla="*/ 417006 w 3150158"/>
                <a:gd name="connsiteY173" fmla="*/ 291402 h 2708030"/>
                <a:gd name="connsiteX174" fmla="*/ 447151 w 3150158"/>
                <a:gd name="connsiteY174" fmla="*/ 281353 h 2708030"/>
                <a:gd name="connsiteX175" fmla="*/ 462224 w 3150158"/>
                <a:gd name="connsiteY175" fmla="*/ 276329 h 2708030"/>
                <a:gd name="connsiteX176" fmla="*/ 507441 w 3150158"/>
                <a:gd name="connsiteY176" fmla="*/ 256233 h 2708030"/>
                <a:gd name="connsiteX177" fmla="*/ 522514 w 3150158"/>
                <a:gd name="connsiteY177" fmla="*/ 251208 h 2708030"/>
                <a:gd name="connsiteX178" fmla="*/ 552659 w 3150158"/>
                <a:gd name="connsiteY178" fmla="*/ 236136 h 2708030"/>
                <a:gd name="connsiteX179" fmla="*/ 567731 w 3150158"/>
                <a:gd name="connsiteY179" fmla="*/ 226087 h 2708030"/>
                <a:gd name="connsiteX180" fmla="*/ 577780 w 3150158"/>
                <a:gd name="connsiteY180" fmla="*/ 216039 h 2708030"/>
                <a:gd name="connsiteX181" fmla="*/ 607925 w 3150158"/>
                <a:gd name="connsiteY181" fmla="*/ 205991 h 2708030"/>
                <a:gd name="connsiteX182" fmla="*/ 622997 w 3150158"/>
                <a:gd name="connsiteY182" fmla="*/ 200967 h 2708030"/>
                <a:gd name="connsiteX183" fmla="*/ 648118 w 3150158"/>
                <a:gd name="connsiteY183" fmla="*/ 185894 h 2708030"/>
                <a:gd name="connsiteX184" fmla="*/ 673239 w 3150158"/>
                <a:gd name="connsiteY184" fmla="*/ 170822 h 2708030"/>
                <a:gd name="connsiteX185" fmla="*/ 703384 w 3150158"/>
                <a:gd name="connsiteY185" fmla="*/ 150725 h 2708030"/>
                <a:gd name="connsiteX186" fmla="*/ 718457 w 3150158"/>
                <a:gd name="connsiteY186" fmla="*/ 140676 h 2708030"/>
                <a:gd name="connsiteX187" fmla="*/ 733529 w 3150158"/>
                <a:gd name="connsiteY187" fmla="*/ 135652 h 2708030"/>
                <a:gd name="connsiteX188" fmla="*/ 758650 w 3150158"/>
                <a:gd name="connsiteY188" fmla="*/ 120580 h 2708030"/>
                <a:gd name="connsiteX189" fmla="*/ 788795 w 3150158"/>
                <a:gd name="connsiteY189" fmla="*/ 100483 h 2708030"/>
                <a:gd name="connsiteX190" fmla="*/ 798843 w 3150158"/>
                <a:gd name="connsiteY190" fmla="*/ 85411 h 2708030"/>
                <a:gd name="connsiteX191" fmla="*/ 813916 w 3150158"/>
                <a:gd name="connsiteY191" fmla="*/ 35169 h 2708030"/>
                <a:gd name="connsiteX192" fmla="*/ 818940 w 3150158"/>
                <a:gd name="connsiteY192" fmla="*/ 0 h 2708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3150158" h="2708030">
                  <a:moveTo>
                    <a:pt x="3150158" y="1441938"/>
                  </a:moveTo>
                  <a:cubicBezTo>
                    <a:pt x="3104538" y="1478435"/>
                    <a:pt x="3139873" y="1446002"/>
                    <a:pt x="3114989" y="1477107"/>
                  </a:cubicBezTo>
                  <a:cubicBezTo>
                    <a:pt x="3112030" y="1480806"/>
                    <a:pt x="3107782" y="1483366"/>
                    <a:pt x="3104940" y="1487156"/>
                  </a:cubicBezTo>
                  <a:cubicBezTo>
                    <a:pt x="3097694" y="1496817"/>
                    <a:pt x="3084843" y="1517301"/>
                    <a:pt x="3084843" y="1517301"/>
                  </a:cubicBezTo>
                  <a:cubicBezTo>
                    <a:pt x="3076876" y="1541203"/>
                    <a:pt x="3078396" y="1545457"/>
                    <a:pt x="3064747" y="1562518"/>
                  </a:cubicBezTo>
                  <a:cubicBezTo>
                    <a:pt x="3061788" y="1566217"/>
                    <a:pt x="3058048" y="1569217"/>
                    <a:pt x="3054698" y="1572567"/>
                  </a:cubicBezTo>
                  <a:cubicBezTo>
                    <a:pt x="3042070" y="1610450"/>
                    <a:pt x="3059104" y="1563754"/>
                    <a:pt x="3039626" y="1602712"/>
                  </a:cubicBezTo>
                  <a:cubicBezTo>
                    <a:pt x="3018829" y="1644306"/>
                    <a:pt x="3053347" y="1589667"/>
                    <a:pt x="3024553" y="1632857"/>
                  </a:cubicBezTo>
                  <a:cubicBezTo>
                    <a:pt x="3014097" y="1674680"/>
                    <a:pt x="3026828" y="1633330"/>
                    <a:pt x="3009481" y="1668026"/>
                  </a:cubicBezTo>
                  <a:cubicBezTo>
                    <a:pt x="2988684" y="1709620"/>
                    <a:pt x="3023202" y="1654981"/>
                    <a:pt x="2994408" y="1698171"/>
                  </a:cubicBezTo>
                  <a:lnTo>
                    <a:pt x="2979336" y="1743389"/>
                  </a:lnTo>
                  <a:cubicBezTo>
                    <a:pt x="2977661" y="1748413"/>
                    <a:pt x="2977250" y="1754055"/>
                    <a:pt x="2974312" y="1758461"/>
                  </a:cubicBezTo>
                  <a:lnTo>
                    <a:pt x="2964263" y="1773534"/>
                  </a:lnTo>
                  <a:lnTo>
                    <a:pt x="2934118" y="1863969"/>
                  </a:lnTo>
                  <a:lnTo>
                    <a:pt x="2924070" y="1894114"/>
                  </a:lnTo>
                  <a:lnTo>
                    <a:pt x="2919046" y="1909186"/>
                  </a:lnTo>
                  <a:cubicBezTo>
                    <a:pt x="2917371" y="1927608"/>
                    <a:pt x="2915496" y="1946013"/>
                    <a:pt x="2914021" y="1964452"/>
                  </a:cubicBezTo>
                  <a:cubicBezTo>
                    <a:pt x="2912146" y="1987883"/>
                    <a:pt x="2911226" y="2011391"/>
                    <a:pt x="2908997" y="2034791"/>
                  </a:cubicBezTo>
                  <a:cubicBezTo>
                    <a:pt x="2907874" y="2046580"/>
                    <a:pt x="2905648" y="2058237"/>
                    <a:pt x="2903973" y="2069960"/>
                  </a:cubicBezTo>
                  <a:cubicBezTo>
                    <a:pt x="2905648" y="2098430"/>
                    <a:pt x="2906159" y="2126993"/>
                    <a:pt x="2908997" y="2155371"/>
                  </a:cubicBezTo>
                  <a:cubicBezTo>
                    <a:pt x="2910742" y="2172823"/>
                    <a:pt x="2914548" y="2168590"/>
                    <a:pt x="2924070" y="2180492"/>
                  </a:cubicBezTo>
                  <a:cubicBezTo>
                    <a:pt x="2949428" y="2212188"/>
                    <a:pt x="2919899" y="2181345"/>
                    <a:pt x="2944167" y="2205613"/>
                  </a:cubicBezTo>
                  <a:cubicBezTo>
                    <a:pt x="2952232" y="2245938"/>
                    <a:pt x="2954215" y="2250175"/>
                    <a:pt x="2954215" y="2306096"/>
                  </a:cubicBezTo>
                  <a:cubicBezTo>
                    <a:pt x="2954215" y="2306818"/>
                    <a:pt x="2953465" y="2360940"/>
                    <a:pt x="2944167" y="2376435"/>
                  </a:cubicBezTo>
                  <a:cubicBezTo>
                    <a:pt x="2941730" y="2380497"/>
                    <a:pt x="2937468" y="2383134"/>
                    <a:pt x="2934118" y="2386483"/>
                  </a:cubicBezTo>
                  <a:cubicBezTo>
                    <a:pt x="2928812" y="2402402"/>
                    <a:pt x="2930176" y="2402716"/>
                    <a:pt x="2919046" y="2416628"/>
                  </a:cubicBezTo>
                  <a:cubicBezTo>
                    <a:pt x="2916087" y="2420327"/>
                    <a:pt x="2911839" y="2422886"/>
                    <a:pt x="2908997" y="2426676"/>
                  </a:cubicBezTo>
                  <a:cubicBezTo>
                    <a:pt x="2890907" y="2450796"/>
                    <a:pt x="2896272" y="2455648"/>
                    <a:pt x="2873828" y="2466870"/>
                  </a:cubicBezTo>
                  <a:cubicBezTo>
                    <a:pt x="2869091" y="2469238"/>
                    <a:pt x="2863780" y="2470219"/>
                    <a:pt x="2858756" y="2471894"/>
                  </a:cubicBezTo>
                  <a:cubicBezTo>
                    <a:pt x="2855406" y="2475243"/>
                    <a:pt x="2852944" y="2479824"/>
                    <a:pt x="2848707" y="2481942"/>
                  </a:cubicBezTo>
                  <a:cubicBezTo>
                    <a:pt x="2839233" y="2486679"/>
                    <a:pt x="2818562" y="2491991"/>
                    <a:pt x="2818562" y="2491991"/>
                  </a:cubicBezTo>
                  <a:cubicBezTo>
                    <a:pt x="2813538" y="2495340"/>
                    <a:pt x="2809008" y="2499587"/>
                    <a:pt x="2803490" y="2502039"/>
                  </a:cubicBezTo>
                  <a:cubicBezTo>
                    <a:pt x="2793811" y="2506341"/>
                    <a:pt x="2773345" y="2512087"/>
                    <a:pt x="2773345" y="2512087"/>
                  </a:cubicBezTo>
                  <a:cubicBezTo>
                    <a:pt x="2768321" y="2515437"/>
                    <a:pt x="2763790" y="2519683"/>
                    <a:pt x="2758272" y="2522136"/>
                  </a:cubicBezTo>
                  <a:cubicBezTo>
                    <a:pt x="2748593" y="2526438"/>
                    <a:pt x="2728127" y="2532184"/>
                    <a:pt x="2728127" y="2532184"/>
                  </a:cubicBezTo>
                  <a:cubicBezTo>
                    <a:pt x="2724778" y="2535534"/>
                    <a:pt x="2722316" y="2540115"/>
                    <a:pt x="2718079" y="2542233"/>
                  </a:cubicBezTo>
                  <a:cubicBezTo>
                    <a:pt x="2705848" y="2548349"/>
                    <a:pt x="2682260" y="2553699"/>
                    <a:pt x="2667837" y="2557305"/>
                  </a:cubicBezTo>
                  <a:cubicBezTo>
                    <a:pt x="2662813" y="2560654"/>
                    <a:pt x="2658165" y="2564652"/>
                    <a:pt x="2652764" y="2567353"/>
                  </a:cubicBezTo>
                  <a:cubicBezTo>
                    <a:pt x="2644726" y="2571372"/>
                    <a:pt x="2625117" y="2575253"/>
                    <a:pt x="2617595" y="2577402"/>
                  </a:cubicBezTo>
                  <a:cubicBezTo>
                    <a:pt x="2598760" y="2582783"/>
                    <a:pt x="2604026" y="2583523"/>
                    <a:pt x="2582426" y="2587450"/>
                  </a:cubicBezTo>
                  <a:cubicBezTo>
                    <a:pt x="2570775" y="2589568"/>
                    <a:pt x="2558908" y="2590356"/>
                    <a:pt x="2547257" y="2592474"/>
                  </a:cubicBezTo>
                  <a:cubicBezTo>
                    <a:pt x="2518003" y="2597793"/>
                    <a:pt x="2531994" y="2598803"/>
                    <a:pt x="2497015" y="2607547"/>
                  </a:cubicBezTo>
                  <a:cubicBezTo>
                    <a:pt x="2490316" y="2609222"/>
                    <a:pt x="2483557" y="2610674"/>
                    <a:pt x="2476918" y="2612571"/>
                  </a:cubicBezTo>
                  <a:cubicBezTo>
                    <a:pt x="2471826" y="2614026"/>
                    <a:pt x="2467016" y="2616446"/>
                    <a:pt x="2461846" y="2617595"/>
                  </a:cubicBezTo>
                  <a:cubicBezTo>
                    <a:pt x="2451902" y="2619805"/>
                    <a:pt x="2441786" y="2621178"/>
                    <a:pt x="2431701" y="2622619"/>
                  </a:cubicBezTo>
                  <a:cubicBezTo>
                    <a:pt x="2418334" y="2624529"/>
                    <a:pt x="2404891" y="2625859"/>
                    <a:pt x="2391507" y="2627644"/>
                  </a:cubicBezTo>
                  <a:lnTo>
                    <a:pt x="2356338" y="2632668"/>
                  </a:lnTo>
                  <a:cubicBezTo>
                    <a:pt x="2342955" y="2634452"/>
                    <a:pt x="2329490" y="2635639"/>
                    <a:pt x="2316145" y="2637692"/>
                  </a:cubicBezTo>
                  <a:cubicBezTo>
                    <a:pt x="2278560" y="2643474"/>
                    <a:pt x="2303635" y="2640190"/>
                    <a:pt x="2275951" y="2647740"/>
                  </a:cubicBezTo>
                  <a:cubicBezTo>
                    <a:pt x="2261791" y="2651602"/>
                    <a:pt x="2221012" y="2660138"/>
                    <a:pt x="2205613" y="2667837"/>
                  </a:cubicBezTo>
                  <a:lnTo>
                    <a:pt x="2175468" y="2682909"/>
                  </a:lnTo>
                  <a:cubicBezTo>
                    <a:pt x="2172118" y="2686259"/>
                    <a:pt x="2169481" y="2690521"/>
                    <a:pt x="2165419" y="2692958"/>
                  </a:cubicBezTo>
                  <a:cubicBezTo>
                    <a:pt x="2160878" y="2695683"/>
                    <a:pt x="2155439" y="2696527"/>
                    <a:pt x="2150347" y="2697982"/>
                  </a:cubicBezTo>
                  <a:cubicBezTo>
                    <a:pt x="2106187" y="2710599"/>
                    <a:pt x="2151315" y="2695984"/>
                    <a:pt x="2115178" y="2708030"/>
                  </a:cubicBezTo>
                  <a:cubicBezTo>
                    <a:pt x="2076946" y="2705089"/>
                    <a:pt x="2050389" y="2704472"/>
                    <a:pt x="2014694" y="2697982"/>
                  </a:cubicBezTo>
                  <a:cubicBezTo>
                    <a:pt x="1970185" y="2689890"/>
                    <a:pt x="2022763" y="2692382"/>
                    <a:pt x="1949380" y="2687934"/>
                  </a:cubicBezTo>
                  <a:cubicBezTo>
                    <a:pt x="1909225" y="2685500"/>
                    <a:pt x="1868993" y="2684584"/>
                    <a:pt x="1828800" y="2682909"/>
                  </a:cubicBezTo>
                  <a:cubicBezTo>
                    <a:pt x="1783145" y="2676387"/>
                    <a:pt x="1804864" y="2681630"/>
                    <a:pt x="1763485" y="2667837"/>
                  </a:cubicBezTo>
                  <a:lnTo>
                    <a:pt x="1748413" y="2662813"/>
                  </a:lnTo>
                  <a:lnTo>
                    <a:pt x="1733340" y="2657789"/>
                  </a:lnTo>
                  <a:cubicBezTo>
                    <a:pt x="1728316" y="2654439"/>
                    <a:pt x="1723669" y="2650440"/>
                    <a:pt x="1718268" y="2647740"/>
                  </a:cubicBezTo>
                  <a:cubicBezTo>
                    <a:pt x="1713531" y="2645371"/>
                    <a:pt x="1707825" y="2645288"/>
                    <a:pt x="1703195" y="2642716"/>
                  </a:cubicBezTo>
                  <a:cubicBezTo>
                    <a:pt x="1692638" y="2636851"/>
                    <a:pt x="1684507" y="2626438"/>
                    <a:pt x="1673050" y="2622619"/>
                  </a:cubicBezTo>
                  <a:cubicBezTo>
                    <a:pt x="1663002" y="2619270"/>
                    <a:pt x="1651718" y="2618446"/>
                    <a:pt x="1642905" y="2612571"/>
                  </a:cubicBezTo>
                  <a:cubicBezTo>
                    <a:pt x="1596523" y="2581652"/>
                    <a:pt x="1653571" y="2621105"/>
                    <a:pt x="1617784" y="2592474"/>
                  </a:cubicBezTo>
                  <a:cubicBezTo>
                    <a:pt x="1613069" y="2588702"/>
                    <a:pt x="1607427" y="2586198"/>
                    <a:pt x="1602712" y="2582426"/>
                  </a:cubicBezTo>
                  <a:cubicBezTo>
                    <a:pt x="1587139" y="2569968"/>
                    <a:pt x="1598203" y="2572635"/>
                    <a:pt x="1577591" y="2562329"/>
                  </a:cubicBezTo>
                  <a:cubicBezTo>
                    <a:pt x="1572854" y="2559960"/>
                    <a:pt x="1567542" y="2558980"/>
                    <a:pt x="1562518" y="2557305"/>
                  </a:cubicBezTo>
                  <a:lnTo>
                    <a:pt x="1522325" y="2517112"/>
                  </a:lnTo>
                  <a:cubicBezTo>
                    <a:pt x="1518975" y="2513762"/>
                    <a:pt x="1516218" y="2509691"/>
                    <a:pt x="1512276" y="2507063"/>
                  </a:cubicBezTo>
                  <a:lnTo>
                    <a:pt x="1497204" y="2497015"/>
                  </a:lnTo>
                  <a:cubicBezTo>
                    <a:pt x="1466285" y="2450633"/>
                    <a:pt x="1505738" y="2507681"/>
                    <a:pt x="1477107" y="2471894"/>
                  </a:cubicBezTo>
                  <a:cubicBezTo>
                    <a:pt x="1451749" y="2440198"/>
                    <a:pt x="1481278" y="2471041"/>
                    <a:pt x="1457010" y="2446773"/>
                  </a:cubicBezTo>
                  <a:cubicBezTo>
                    <a:pt x="1455335" y="2441749"/>
                    <a:pt x="1454711" y="2436242"/>
                    <a:pt x="1451986" y="2431701"/>
                  </a:cubicBezTo>
                  <a:cubicBezTo>
                    <a:pt x="1449549" y="2427639"/>
                    <a:pt x="1444056" y="2425889"/>
                    <a:pt x="1441938" y="2421652"/>
                  </a:cubicBezTo>
                  <a:cubicBezTo>
                    <a:pt x="1438850" y="2415476"/>
                    <a:pt x="1438898" y="2408170"/>
                    <a:pt x="1436914" y="2401556"/>
                  </a:cubicBezTo>
                  <a:cubicBezTo>
                    <a:pt x="1432348" y="2386338"/>
                    <a:pt x="1426865" y="2371411"/>
                    <a:pt x="1421841" y="2356338"/>
                  </a:cubicBezTo>
                  <a:cubicBezTo>
                    <a:pt x="1420166" y="2351314"/>
                    <a:pt x="1420561" y="2345011"/>
                    <a:pt x="1416817" y="2341266"/>
                  </a:cubicBezTo>
                  <a:lnTo>
                    <a:pt x="1406769" y="2331217"/>
                  </a:lnTo>
                  <a:lnTo>
                    <a:pt x="1391696" y="2286000"/>
                  </a:lnTo>
                  <a:cubicBezTo>
                    <a:pt x="1390021" y="2280976"/>
                    <a:pt x="1387711" y="2276120"/>
                    <a:pt x="1386672" y="2270927"/>
                  </a:cubicBezTo>
                  <a:cubicBezTo>
                    <a:pt x="1385778" y="2266458"/>
                    <a:pt x="1379284" y="2231916"/>
                    <a:pt x="1376624" y="2225709"/>
                  </a:cubicBezTo>
                  <a:cubicBezTo>
                    <a:pt x="1374245" y="2220159"/>
                    <a:pt x="1370551" y="2215181"/>
                    <a:pt x="1366575" y="2210637"/>
                  </a:cubicBezTo>
                  <a:cubicBezTo>
                    <a:pt x="1356390" y="2198997"/>
                    <a:pt x="1341515" y="2183034"/>
                    <a:pt x="1326382" y="2175468"/>
                  </a:cubicBezTo>
                  <a:cubicBezTo>
                    <a:pt x="1307052" y="2165803"/>
                    <a:pt x="1270158" y="2166702"/>
                    <a:pt x="1256043" y="2165419"/>
                  </a:cubicBezTo>
                  <a:lnTo>
                    <a:pt x="1225898" y="2155371"/>
                  </a:lnTo>
                  <a:lnTo>
                    <a:pt x="1210826" y="2150347"/>
                  </a:lnTo>
                  <a:cubicBezTo>
                    <a:pt x="1183239" y="2122760"/>
                    <a:pt x="1199717" y="2133246"/>
                    <a:pt x="1160584" y="2120202"/>
                  </a:cubicBezTo>
                  <a:lnTo>
                    <a:pt x="1145512" y="2115178"/>
                  </a:lnTo>
                  <a:cubicBezTo>
                    <a:pt x="1111303" y="2080969"/>
                    <a:pt x="1164757" y="2133109"/>
                    <a:pt x="1120391" y="2095081"/>
                  </a:cubicBezTo>
                  <a:cubicBezTo>
                    <a:pt x="1113198" y="2088916"/>
                    <a:pt x="1108177" y="2080239"/>
                    <a:pt x="1100294" y="2074984"/>
                  </a:cubicBezTo>
                  <a:cubicBezTo>
                    <a:pt x="1085471" y="2065103"/>
                    <a:pt x="1082240" y="2064372"/>
                    <a:pt x="1070149" y="2049863"/>
                  </a:cubicBezTo>
                  <a:cubicBezTo>
                    <a:pt x="1066284" y="2045224"/>
                    <a:pt x="1063873" y="2039506"/>
                    <a:pt x="1060101" y="2034791"/>
                  </a:cubicBezTo>
                  <a:cubicBezTo>
                    <a:pt x="1057142" y="2031092"/>
                    <a:pt x="1052894" y="2028532"/>
                    <a:pt x="1050052" y="2024742"/>
                  </a:cubicBezTo>
                  <a:cubicBezTo>
                    <a:pt x="1042806" y="2015081"/>
                    <a:pt x="1038496" y="2003136"/>
                    <a:pt x="1029956" y="1994597"/>
                  </a:cubicBezTo>
                  <a:cubicBezTo>
                    <a:pt x="1011368" y="1976011"/>
                    <a:pt x="1022533" y="1988488"/>
                    <a:pt x="999810" y="1954404"/>
                  </a:cubicBezTo>
                  <a:cubicBezTo>
                    <a:pt x="996461" y="1949380"/>
                    <a:pt x="991672" y="1945060"/>
                    <a:pt x="989762" y="1939331"/>
                  </a:cubicBezTo>
                  <a:cubicBezTo>
                    <a:pt x="988087" y="1934307"/>
                    <a:pt x="987106" y="1928996"/>
                    <a:pt x="984738" y="1924259"/>
                  </a:cubicBezTo>
                  <a:cubicBezTo>
                    <a:pt x="978399" y="1911580"/>
                    <a:pt x="973989" y="1908485"/>
                    <a:pt x="964641" y="1899138"/>
                  </a:cubicBezTo>
                  <a:cubicBezTo>
                    <a:pt x="952178" y="1861748"/>
                    <a:pt x="971311" y="1911659"/>
                    <a:pt x="939520" y="1863969"/>
                  </a:cubicBezTo>
                  <a:cubicBezTo>
                    <a:pt x="931466" y="1851888"/>
                    <a:pt x="916948" y="1827974"/>
                    <a:pt x="904351" y="1823775"/>
                  </a:cubicBezTo>
                  <a:lnTo>
                    <a:pt x="889279" y="1818751"/>
                  </a:lnTo>
                  <a:cubicBezTo>
                    <a:pt x="885929" y="1815402"/>
                    <a:pt x="883467" y="1810821"/>
                    <a:pt x="879230" y="1808703"/>
                  </a:cubicBezTo>
                  <a:cubicBezTo>
                    <a:pt x="869756" y="1803966"/>
                    <a:pt x="849085" y="1798655"/>
                    <a:pt x="849085" y="1798655"/>
                  </a:cubicBezTo>
                  <a:cubicBezTo>
                    <a:pt x="790470" y="1800330"/>
                    <a:pt x="731801" y="1800676"/>
                    <a:pt x="673239" y="1803679"/>
                  </a:cubicBezTo>
                  <a:cubicBezTo>
                    <a:pt x="666343" y="1804033"/>
                    <a:pt x="659137" y="1805277"/>
                    <a:pt x="653142" y="1808703"/>
                  </a:cubicBezTo>
                  <a:cubicBezTo>
                    <a:pt x="642728" y="1814654"/>
                    <a:pt x="634424" y="1829244"/>
                    <a:pt x="628021" y="1838848"/>
                  </a:cubicBezTo>
                  <a:cubicBezTo>
                    <a:pt x="609698" y="1893818"/>
                    <a:pt x="638922" y="1810552"/>
                    <a:pt x="612949" y="1868993"/>
                  </a:cubicBezTo>
                  <a:cubicBezTo>
                    <a:pt x="608647" y="1878672"/>
                    <a:pt x="610391" y="1891648"/>
                    <a:pt x="602901" y="1899138"/>
                  </a:cubicBezTo>
                  <a:lnTo>
                    <a:pt x="582804" y="1919235"/>
                  </a:lnTo>
                  <a:cubicBezTo>
                    <a:pt x="577780" y="1924259"/>
                    <a:pt x="573643" y="1930365"/>
                    <a:pt x="567731" y="1934307"/>
                  </a:cubicBezTo>
                  <a:cubicBezTo>
                    <a:pt x="562707" y="1937657"/>
                    <a:pt x="557374" y="1940584"/>
                    <a:pt x="552659" y="1944356"/>
                  </a:cubicBezTo>
                  <a:cubicBezTo>
                    <a:pt x="532957" y="1960118"/>
                    <a:pt x="553709" y="1950704"/>
                    <a:pt x="527538" y="1959428"/>
                  </a:cubicBezTo>
                  <a:cubicBezTo>
                    <a:pt x="498744" y="2002621"/>
                    <a:pt x="537083" y="1951793"/>
                    <a:pt x="502417" y="1979525"/>
                  </a:cubicBezTo>
                  <a:cubicBezTo>
                    <a:pt x="469948" y="2005499"/>
                    <a:pt x="515186" y="1986990"/>
                    <a:pt x="477296" y="1999622"/>
                  </a:cubicBezTo>
                  <a:cubicBezTo>
                    <a:pt x="460549" y="1997947"/>
                    <a:pt x="443119" y="1999617"/>
                    <a:pt x="427054" y="1994597"/>
                  </a:cubicBezTo>
                  <a:cubicBezTo>
                    <a:pt x="407658" y="1988536"/>
                    <a:pt x="385246" y="1962837"/>
                    <a:pt x="371789" y="1949380"/>
                  </a:cubicBezTo>
                  <a:lnTo>
                    <a:pt x="346668" y="1924259"/>
                  </a:lnTo>
                  <a:lnTo>
                    <a:pt x="326571" y="1894114"/>
                  </a:lnTo>
                  <a:cubicBezTo>
                    <a:pt x="324896" y="1889090"/>
                    <a:pt x="324272" y="1883582"/>
                    <a:pt x="321547" y="1879041"/>
                  </a:cubicBezTo>
                  <a:cubicBezTo>
                    <a:pt x="319110" y="1874979"/>
                    <a:pt x="313616" y="1873230"/>
                    <a:pt x="311498" y="1868993"/>
                  </a:cubicBezTo>
                  <a:cubicBezTo>
                    <a:pt x="306761" y="1859519"/>
                    <a:pt x="304799" y="1848896"/>
                    <a:pt x="301450" y="1838848"/>
                  </a:cubicBezTo>
                  <a:cubicBezTo>
                    <a:pt x="299775" y="1833824"/>
                    <a:pt x="297465" y="1828968"/>
                    <a:pt x="296426" y="1823775"/>
                  </a:cubicBezTo>
                  <a:cubicBezTo>
                    <a:pt x="294751" y="1815402"/>
                    <a:pt x="292929" y="1807056"/>
                    <a:pt x="291402" y="1798655"/>
                  </a:cubicBezTo>
                  <a:cubicBezTo>
                    <a:pt x="289580" y="1788632"/>
                    <a:pt x="288376" y="1778498"/>
                    <a:pt x="286378" y="1768509"/>
                  </a:cubicBezTo>
                  <a:cubicBezTo>
                    <a:pt x="282583" y="1749537"/>
                    <a:pt x="277708" y="1737477"/>
                    <a:pt x="271305" y="1718268"/>
                  </a:cubicBezTo>
                  <a:cubicBezTo>
                    <a:pt x="269630" y="1713244"/>
                    <a:pt x="269006" y="1707736"/>
                    <a:pt x="266281" y="1703195"/>
                  </a:cubicBezTo>
                  <a:cubicBezTo>
                    <a:pt x="261257" y="1694821"/>
                    <a:pt x="255249" y="1686964"/>
                    <a:pt x="251208" y="1678074"/>
                  </a:cubicBezTo>
                  <a:cubicBezTo>
                    <a:pt x="246825" y="1668432"/>
                    <a:pt x="247035" y="1656742"/>
                    <a:pt x="241160" y="1647929"/>
                  </a:cubicBezTo>
                  <a:cubicBezTo>
                    <a:pt x="212365" y="1604737"/>
                    <a:pt x="246888" y="1659385"/>
                    <a:pt x="226087" y="1617784"/>
                  </a:cubicBezTo>
                  <a:cubicBezTo>
                    <a:pt x="219749" y="1605109"/>
                    <a:pt x="215336" y="1602009"/>
                    <a:pt x="205991" y="1592663"/>
                  </a:cubicBezTo>
                  <a:cubicBezTo>
                    <a:pt x="191760" y="1549969"/>
                    <a:pt x="211608" y="1602024"/>
                    <a:pt x="190918" y="1567542"/>
                  </a:cubicBezTo>
                  <a:cubicBezTo>
                    <a:pt x="188193" y="1563001"/>
                    <a:pt x="188832" y="1556876"/>
                    <a:pt x="185894" y="1552470"/>
                  </a:cubicBezTo>
                  <a:cubicBezTo>
                    <a:pt x="181953" y="1546558"/>
                    <a:pt x="175183" y="1543006"/>
                    <a:pt x="170821" y="1537397"/>
                  </a:cubicBezTo>
                  <a:cubicBezTo>
                    <a:pt x="163407" y="1527864"/>
                    <a:pt x="157424" y="1517300"/>
                    <a:pt x="150725" y="1507252"/>
                  </a:cubicBezTo>
                  <a:cubicBezTo>
                    <a:pt x="143267" y="1496065"/>
                    <a:pt x="140851" y="1490310"/>
                    <a:pt x="130628" y="1482131"/>
                  </a:cubicBezTo>
                  <a:cubicBezTo>
                    <a:pt x="125913" y="1478359"/>
                    <a:pt x="120140" y="1476013"/>
                    <a:pt x="115556" y="1472083"/>
                  </a:cubicBezTo>
                  <a:cubicBezTo>
                    <a:pt x="108363" y="1465918"/>
                    <a:pt x="103342" y="1457241"/>
                    <a:pt x="95459" y="1451986"/>
                  </a:cubicBezTo>
                  <a:cubicBezTo>
                    <a:pt x="81680" y="1442800"/>
                    <a:pt x="65887" y="1435119"/>
                    <a:pt x="55265" y="1421841"/>
                  </a:cubicBezTo>
                  <a:cubicBezTo>
                    <a:pt x="51493" y="1417126"/>
                    <a:pt x="48566" y="1411793"/>
                    <a:pt x="45217" y="1406769"/>
                  </a:cubicBezTo>
                  <a:lnTo>
                    <a:pt x="30145" y="1361551"/>
                  </a:lnTo>
                  <a:lnTo>
                    <a:pt x="20096" y="1331406"/>
                  </a:lnTo>
                  <a:lnTo>
                    <a:pt x="15072" y="1311309"/>
                  </a:lnTo>
                  <a:cubicBezTo>
                    <a:pt x="4080" y="1173901"/>
                    <a:pt x="10964" y="1227285"/>
                    <a:pt x="0" y="1150536"/>
                  </a:cubicBezTo>
                  <a:cubicBezTo>
                    <a:pt x="1675" y="1078523"/>
                    <a:pt x="2086" y="1006469"/>
                    <a:pt x="5024" y="934496"/>
                  </a:cubicBezTo>
                  <a:cubicBezTo>
                    <a:pt x="6103" y="908049"/>
                    <a:pt x="9330" y="909377"/>
                    <a:pt x="15072" y="889279"/>
                  </a:cubicBezTo>
                  <a:cubicBezTo>
                    <a:pt x="16969" y="882640"/>
                    <a:pt x="18199" y="875821"/>
                    <a:pt x="20096" y="869182"/>
                  </a:cubicBezTo>
                  <a:cubicBezTo>
                    <a:pt x="21551" y="864090"/>
                    <a:pt x="21812" y="858245"/>
                    <a:pt x="25120" y="854109"/>
                  </a:cubicBezTo>
                  <a:cubicBezTo>
                    <a:pt x="32203" y="845256"/>
                    <a:pt x="45337" y="842346"/>
                    <a:pt x="55265" y="839037"/>
                  </a:cubicBezTo>
                  <a:cubicBezTo>
                    <a:pt x="79107" y="815195"/>
                    <a:pt x="72366" y="827928"/>
                    <a:pt x="80386" y="803868"/>
                  </a:cubicBezTo>
                  <a:cubicBezTo>
                    <a:pt x="78711" y="783771"/>
                    <a:pt x="77473" y="763634"/>
                    <a:pt x="75362" y="743578"/>
                  </a:cubicBezTo>
                  <a:cubicBezTo>
                    <a:pt x="74122" y="731801"/>
                    <a:pt x="70338" y="720250"/>
                    <a:pt x="70338" y="708408"/>
                  </a:cubicBezTo>
                  <a:cubicBezTo>
                    <a:pt x="70338" y="706822"/>
                    <a:pt x="78448" y="667067"/>
                    <a:pt x="80386" y="663191"/>
                  </a:cubicBezTo>
                  <a:cubicBezTo>
                    <a:pt x="82505" y="658954"/>
                    <a:pt x="87476" y="656841"/>
                    <a:pt x="90435" y="653142"/>
                  </a:cubicBezTo>
                  <a:cubicBezTo>
                    <a:pt x="94207" y="648427"/>
                    <a:pt x="97134" y="643094"/>
                    <a:pt x="100483" y="638070"/>
                  </a:cubicBezTo>
                  <a:cubicBezTo>
                    <a:pt x="112441" y="602196"/>
                    <a:pt x="104656" y="616738"/>
                    <a:pt x="120580" y="592852"/>
                  </a:cubicBezTo>
                  <a:cubicBezTo>
                    <a:pt x="128547" y="568950"/>
                    <a:pt x="127027" y="564696"/>
                    <a:pt x="140676" y="547635"/>
                  </a:cubicBezTo>
                  <a:cubicBezTo>
                    <a:pt x="143635" y="543936"/>
                    <a:pt x="147375" y="540936"/>
                    <a:pt x="150725" y="537586"/>
                  </a:cubicBezTo>
                  <a:cubicBezTo>
                    <a:pt x="163353" y="499703"/>
                    <a:pt x="144850" y="544929"/>
                    <a:pt x="170821" y="512466"/>
                  </a:cubicBezTo>
                  <a:cubicBezTo>
                    <a:pt x="174130" y="508330"/>
                    <a:pt x="172537" y="501529"/>
                    <a:pt x="175846" y="497393"/>
                  </a:cubicBezTo>
                  <a:cubicBezTo>
                    <a:pt x="179618" y="492678"/>
                    <a:pt x="186203" y="491117"/>
                    <a:pt x="190918" y="487345"/>
                  </a:cubicBezTo>
                  <a:cubicBezTo>
                    <a:pt x="194617" y="484386"/>
                    <a:pt x="197268" y="480255"/>
                    <a:pt x="200967" y="477296"/>
                  </a:cubicBezTo>
                  <a:cubicBezTo>
                    <a:pt x="205682" y="473524"/>
                    <a:pt x="211526" y="471259"/>
                    <a:pt x="216039" y="467248"/>
                  </a:cubicBezTo>
                  <a:cubicBezTo>
                    <a:pt x="226660" y="457807"/>
                    <a:pt x="236136" y="447151"/>
                    <a:pt x="246184" y="437103"/>
                  </a:cubicBezTo>
                  <a:cubicBezTo>
                    <a:pt x="251208" y="432079"/>
                    <a:pt x="257316" y="427942"/>
                    <a:pt x="261257" y="422030"/>
                  </a:cubicBezTo>
                  <a:cubicBezTo>
                    <a:pt x="264606" y="417006"/>
                    <a:pt x="267375" y="411542"/>
                    <a:pt x="271305" y="406958"/>
                  </a:cubicBezTo>
                  <a:cubicBezTo>
                    <a:pt x="277470" y="399765"/>
                    <a:pt x="284703" y="393560"/>
                    <a:pt x="291402" y="386861"/>
                  </a:cubicBezTo>
                  <a:cubicBezTo>
                    <a:pt x="296426" y="381837"/>
                    <a:pt x="302533" y="377701"/>
                    <a:pt x="306474" y="371789"/>
                  </a:cubicBezTo>
                  <a:cubicBezTo>
                    <a:pt x="323702" y="345948"/>
                    <a:pt x="307669" y="365810"/>
                    <a:pt x="331595" y="346668"/>
                  </a:cubicBezTo>
                  <a:cubicBezTo>
                    <a:pt x="335294" y="343709"/>
                    <a:pt x="337702" y="339247"/>
                    <a:pt x="341643" y="336619"/>
                  </a:cubicBezTo>
                  <a:cubicBezTo>
                    <a:pt x="347875" y="332464"/>
                    <a:pt x="355508" y="330725"/>
                    <a:pt x="361740" y="326571"/>
                  </a:cubicBezTo>
                  <a:cubicBezTo>
                    <a:pt x="365681" y="323944"/>
                    <a:pt x="367727" y="318960"/>
                    <a:pt x="371789" y="316523"/>
                  </a:cubicBezTo>
                  <a:cubicBezTo>
                    <a:pt x="376330" y="313798"/>
                    <a:pt x="382232" y="314070"/>
                    <a:pt x="386861" y="311498"/>
                  </a:cubicBezTo>
                  <a:cubicBezTo>
                    <a:pt x="397418" y="305633"/>
                    <a:pt x="405549" y="295221"/>
                    <a:pt x="417006" y="291402"/>
                  </a:cubicBezTo>
                  <a:lnTo>
                    <a:pt x="447151" y="281353"/>
                  </a:lnTo>
                  <a:lnTo>
                    <a:pt x="462224" y="276329"/>
                  </a:lnTo>
                  <a:cubicBezTo>
                    <a:pt x="486110" y="260405"/>
                    <a:pt x="471566" y="268192"/>
                    <a:pt x="507441" y="256233"/>
                  </a:cubicBezTo>
                  <a:cubicBezTo>
                    <a:pt x="512465" y="254558"/>
                    <a:pt x="518107" y="254146"/>
                    <a:pt x="522514" y="251208"/>
                  </a:cubicBezTo>
                  <a:cubicBezTo>
                    <a:pt x="541993" y="238222"/>
                    <a:pt x="531858" y="243069"/>
                    <a:pt x="552659" y="236136"/>
                  </a:cubicBezTo>
                  <a:cubicBezTo>
                    <a:pt x="557683" y="232786"/>
                    <a:pt x="563016" y="229859"/>
                    <a:pt x="567731" y="226087"/>
                  </a:cubicBezTo>
                  <a:cubicBezTo>
                    <a:pt x="571430" y="223128"/>
                    <a:pt x="573543" y="218157"/>
                    <a:pt x="577780" y="216039"/>
                  </a:cubicBezTo>
                  <a:cubicBezTo>
                    <a:pt x="587254" y="211302"/>
                    <a:pt x="597877" y="209340"/>
                    <a:pt x="607925" y="205991"/>
                  </a:cubicBezTo>
                  <a:lnTo>
                    <a:pt x="622997" y="200967"/>
                  </a:lnTo>
                  <a:cubicBezTo>
                    <a:pt x="648457" y="175507"/>
                    <a:pt x="615510" y="205458"/>
                    <a:pt x="648118" y="185894"/>
                  </a:cubicBezTo>
                  <a:cubicBezTo>
                    <a:pt x="682601" y="165205"/>
                    <a:pt x="630544" y="185054"/>
                    <a:pt x="673239" y="170822"/>
                  </a:cubicBezTo>
                  <a:lnTo>
                    <a:pt x="703384" y="150725"/>
                  </a:lnTo>
                  <a:cubicBezTo>
                    <a:pt x="708408" y="147375"/>
                    <a:pt x="712728" y="142586"/>
                    <a:pt x="718457" y="140676"/>
                  </a:cubicBezTo>
                  <a:lnTo>
                    <a:pt x="733529" y="135652"/>
                  </a:lnTo>
                  <a:cubicBezTo>
                    <a:pt x="756076" y="113107"/>
                    <a:pt x="729298" y="136887"/>
                    <a:pt x="758650" y="120580"/>
                  </a:cubicBezTo>
                  <a:cubicBezTo>
                    <a:pt x="769207" y="114715"/>
                    <a:pt x="788795" y="100483"/>
                    <a:pt x="788795" y="100483"/>
                  </a:cubicBezTo>
                  <a:cubicBezTo>
                    <a:pt x="792144" y="95459"/>
                    <a:pt x="796391" y="90929"/>
                    <a:pt x="798843" y="85411"/>
                  </a:cubicBezTo>
                  <a:cubicBezTo>
                    <a:pt x="802879" y="76331"/>
                    <a:pt x="811667" y="47538"/>
                    <a:pt x="813916" y="35169"/>
                  </a:cubicBezTo>
                  <a:cubicBezTo>
                    <a:pt x="816034" y="23518"/>
                    <a:pt x="818940" y="0"/>
                    <a:pt x="818940" y="0"/>
                  </a:cubicBezTo>
                </a:path>
              </a:pathLst>
            </a:cu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47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at\Documents\My Dropbox\CPMAB\NASA 14\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1481690"/>
            <a:ext cx="6380935" cy="537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360706"/>
            <a:ext cx="259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groenlandica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coloradensis</a:t>
            </a:r>
          </a:p>
          <a:p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elevation of occurrences: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2446m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39746"/>
            <a:ext cx="7276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Rocky Mountain Species Guild – Current Distribution Data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 rot="19522198">
            <a:off x="4808751" y="1025635"/>
            <a:ext cx="1930665" cy="51030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7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60706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orophila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sierra</a:t>
            </a:r>
          </a:p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elevation of occurrences: 1408m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39746"/>
            <a:ext cx="6991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Southwestern Species Guild – Current Distribution Data</a:t>
            </a:r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Picture 4" descr="C:\Users\Cat\Documents\My Dropbox\CPMAB\NASA 14\S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0578" y="1683871"/>
            <a:ext cx="6962775" cy="496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2438400" y="2895600"/>
            <a:ext cx="5334000" cy="2362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42533657"/>
              </p:ext>
            </p:extLst>
          </p:nvPr>
        </p:nvGraphicFramePr>
        <p:xfrm>
          <a:off x="0" y="228600"/>
          <a:ext cx="9144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Cat\Documents\My Dropbox\CPMAB\NASA 14\actual data examp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4114800"/>
            <a:ext cx="16002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at\Documents\My Dropbox\CPMAB\NASA 14\biomod2 visual.JPG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28800" y="990600"/>
            <a:ext cx="30099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Cat\Documents\My Dropbox\CPMAB\NASA 14\env data visual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3400" y="4205288"/>
            <a:ext cx="30670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7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498</TotalTime>
  <Words>447</Words>
  <Application>Microsoft Office PowerPoint</Application>
  <PresentationFormat>On-screen Show (4:3)</PresentationFormat>
  <Paragraphs>99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Perspective</vt:lpstr>
      <vt:lpstr>The Importance of Biogeography in Determining Species Response to Climate Change</vt:lpstr>
      <vt:lpstr>Questions</vt:lpstr>
      <vt:lpstr>How?</vt:lpstr>
      <vt:lpstr>Data</vt:lpstr>
      <vt:lpstr>Who are these critters anyway?</vt:lpstr>
      <vt:lpstr>PowerPoint Presentation</vt:lpstr>
      <vt:lpstr>PowerPoint Presentation</vt:lpstr>
      <vt:lpstr>PowerPoint Presentation</vt:lpstr>
      <vt:lpstr>PowerPoint Presentation</vt:lpstr>
      <vt:lpstr>Results</vt:lpstr>
      <vt:lpstr>Results</vt:lpstr>
      <vt:lpstr>Results</vt:lpstr>
      <vt:lpstr>What does this mean?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Future Distributions of Wolf Spider Species in Response to Climate Change</dc:title>
  <dc:creator>Cat Chapman</dc:creator>
  <cp:lastModifiedBy>Cat Chapman</cp:lastModifiedBy>
  <cp:revision>41</cp:revision>
  <dcterms:created xsi:type="dcterms:W3CDTF">2015-03-03T00:41:42Z</dcterms:created>
  <dcterms:modified xsi:type="dcterms:W3CDTF">2015-03-25T23:17:43Z</dcterms:modified>
</cp:coreProperties>
</file>